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4"/>
  </p:notesMasterIdLst>
  <p:sldIdLst>
    <p:sldId id="287" r:id="rId2"/>
    <p:sldId id="288" r:id="rId3"/>
    <p:sldId id="290" r:id="rId4"/>
    <p:sldId id="289" r:id="rId5"/>
    <p:sldId id="268" r:id="rId6"/>
    <p:sldId id="271" r:id="rId7"/>
    <p:sldId id="285" r:id="rId8"/>
    <p:sldId id="269" r:id="rId9"/>
    <p:sldId id="273" r:id="rId10"/>
    <p:sldId id="286" r:id="rId11"/>
    <p:sldId id="272" r:id="rId12"/>
    <p:sldId id="274" r:id="rId13"/>
    <p:sldId id="275" r:id="rId14"/>
    <p:sldId id="270" r:id="rId15"/>
    <p:sldId id="277" r:id="rId16"/>
    <p:sldId id="279" r:id="rId17"/>
    <p:sldId id="280" r:id="rId18"/>
    <p:sldId id="281" r:id="rId19"/>
    <p:sldId id="283" r:id="rId20"/>
    <p:sldId id="284" r:id="rId21"/>
    <p:sldId id="276"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E15736-A49C-9BE4-BF02-4BD555661B73}" name="Guest User" initials="GU" userId="S::urn:spo:anon#543d838539ddbf76dfa2236c8eb18739349cd5e2e3f27ac6f5e70758f40b07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66"/>
    <a:srgbClr val="46B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72832-59D3-154B-48A3-C867AD8F601C}" v="1009" dt="2023-10-09T01:40:38.639"/>
    <p1510:client id="{8D78A3B0-A03A-4583-9E81-4D81CA9E49B7}" v="824" dt="2023-10-11T01:13:07.150"/>
    <p1510:client id="{97D96E00-13AC-E271-330B-866581913F36}" v="62" dt="2023-10-03T01:15:04.751"/>
    <p1510:client id="{9F174E5E-B635-8DB0-3F24-C35EAD8FCFBD}" v="76" dt="2023-10-12T02:05:54.260"/>
    <p1510:client id="{ACBEF593-F237-A683-CF7B-2ADB513CEE23}" v="378" dt="2023-09-28T04:32:35.961"/>
    <p1510:client id="{C1947390-7D1E-1E4B-6446-C8A2716497EE}" v="383" dt="2023-10-03T01:43:53.080"/>
    <p1510:client id="{CEC0EF08-2A87-2787-6A10-BB44B4BFC92B}" v="32" dt="2023-10-12T23:02:33.146"/>
    <p1510:client id="{D2E07C75-8F0F-BA88-1B96-A68D66BCF2B4}" v="74" dt="2023-10-11T01:44:08.551"/>
    <p1510:client id="{FB53F318-5218-4174-B266-D5E529C33ADF}" v="109" dt="2023-09-29T04:28:23.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2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0476D-C786-4C91-846F-0B4D34F811F2}" type="datetimeFigureOut">
              <a:rPr lang="en-AU" smtClean="0"/>
              <a:t>15/10/2023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6DFD6-3505-4539-8AC8-D0961A1CAFF8}" type="slidenum">
              <a:rPr lang="en-AU" smtClean="0"/>
              <a:t>‹#›</a:t>
            </a:fld>
            <a:endParaRPr lang="en-AU"/>
          </a:p>
        </p:txBody>
      </p:sp>
    </p:spTree>
    <p:extLst>
      <p:ext uri="{BB962C8B-B14F-4D97-AF65-F5344CB8AC3E}">
        <p14:creationId xmlns:p14="http://schemas.microsoft.com/office/powerpoint/2010/main" val="135222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10/15/2023</a:t>
            </a:fld>
            <a:endParaRPr lang="en-US"/>
          </a:p>
        </p:txBody>
      </p:sp>
      <p:sp>
        <p:nvSpPr>
          <p:cNvPr id="5" name="Footer Placeholder 4"/>
          <p:cNvSpPr>
            <a:spLocks noGrp="1"/>
          </p:cNvSpPr>
          <p:nvPr>
            <p:ph type="ftr" sz="quarter" idx="11"/>
          </p:nvPr>
        </p:nvSpPr>
        <p:spPr/>
        <p:txBody>
          <a:bodyPr/>
          <a:lstStyle/>
          <a:p>
            <a:r>
              <a:rPr lang="en-US"/>
              <a:t>Step into Agriculture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160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10/15/2023</a:t>
            </a:fld>
            <a:endParaRPr lang="en-US"/>
          </a:p>
        </p:txBody>
      </p:sp>
      <p:sp>
        <p:nvSpPr>
          <p:cNvPr id="5" name="Footer Placeholder 4"/>
          <p:cNvSpPr>
            <a:spLocks noGrp="1"/>
          </p:cNvSpPr>
          <p:nvPr>
            <p:ph type="ftr" sz="quarter" idx="11"/>
          </p:nvPr>
        </p:nvSpPr>
        <p:spPr/>
        <p:txBody>
          <a:bodyPr/>
          <a:lstStyle/>
          <a:p>
            <a:r>
              <a:rPr lang="en-US"/>
              <a:t>Step into Agriculture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043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10/15/2023</a:t>
            </a:fld>
            <a:endParaRPr lang="en-US"/>
          </a:p>
        </p:txBody>
      </p:sp>
      <p:sp>
        <p:nvSpPr>
          <p:cNvPr id="5" name="Footer Placeholder 4"/>
          <p:cNvSpPr>
            <a:spLocks noGrp="1"/>
          </p:cNvSpPr>
          <p:nvPr>
            <p:ph type="ftr" sz="quarter" idx="11"/>
          </p:nvPr>
        </p:nvSpPr>
        <p:spPr/>
        <p:txBody>
          <a:bodyPr/>
          <a:lstStyle/>
          <a:p>
            <a:r>
              <a:rPr lang="en-US"/>
              <a:t>Step into Agriculture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1883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10/15/2023</a:t>
            </a:fld>
            <a:endParaRPr lang="en-US"/>
          </a:p>
        </p:txBody>
      </p:sp>
      <p:sp>
        <p:nvSpPr>
          <p:cNvPr id="5" name="Footer Placeholder 4"/>
          <p:cNvSpPr>
            <a:spLocks noGrp="1"/>
          </p:cNvSpPr>
          <p:nvPr>
            <p:ph type="ftr" sz="quarter" idx="11"/>
          </p:nvPr>
        </p:nvSpPr>
        <p:spPr/>
        <p:txBody>
          <a:bodyPr/>
          <a:lstStyle/>
          <a:p>
            <a:r>
              <a:rPr lang="en-US"/>
              <a:t>Step into Agriculture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53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10/15/2023</a:t>
            </a:fld>
            <a:endParaRPr lang="en-US"/>
          </a:p>
        </p:txBody>
      </p:sp>
      <p:sp>
        <p:nvSpPr>
          <p:cNvPr id="5" name="Footer Placeholder 4"/>
          <p:cNvSpPr>
            <a:spLocks noGrp="1"/>
          </p:cNvSpPr>
          <p:nvPr>
            <p:ph type="ftr" sz="quarter" idx="11"/>
          </p:nvPr>
        </p:nvSpPr>
        <p:spPr/>
        <p:txBody>
          <a:bodyPr/>
          <a:lstStyle/>
          <a:p>
            <a:r>
              <a:rPr lang="en-US"/>
              <a:t>Step into Agriculture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5588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10/15/2023</a:t>
            </a:fld>
            <a:endParaRPr lang="en-US"/>
          </a:p>
        </p:txBody>
      </p:sp>
      <p:sp>
        <p:nvSpPr>
          <p:cNvPr id="6" name="Footer Placeholder 5"/>
          <p:cNvSpPr>
            <a:spLocks noGrp="1"/>
          </p:cNvSpPr>
          <p:nvPr>
            <p:ph type="ftr" sz="quarter" idx="11"/>
          </p:nvPr>
        </p:nvSpPr>
        <p:spPr/>
        <p:txBody>
          <a:bodyPr/>
          <a:lstStyle/>
          <a:p>
            <a:r>
              <a:rPr lang="en-US"/>
              <a:t>Step into Agriculture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86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10/15/2023</a:t>
            </a:fld>
            <a:endParaRPr lang="en-US"/>
          </a:p>
        </p:txBody>
      </p:sp>
      <p:sp>
        <p:nvSpPr>
          <p:cNvPr id="8" name="Footer Placeholder 7"/>
          <p:cNvSpPr>
            <a:spLocks noGrp="1"/>
          </p:cNvSpPr>
          <p:nvPr>
            <p:ph type="ftr" sz="quarter" idx="11"/>
          </p:nvPr>
        </p:nvSpPr>
        <p:spPr/>
        <p:txBody>
          <a:bodyPr/>
          <a:lstStyle/>
          <a:p>
            <a:r>
              <a:rPr lang="en-US"/>
              <a:t>Step into Agriculture</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9741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10/15/2023</a:t>
            </a:fld>
            <a:endParaRPr lang="en-US"/>
          </a:p>
        </p:txBody>
      </p:sp>
      <p:sp>
        <p:nvSpPr>
          <p:cNvPr id="4" name="Footer Placeholder 3"/>
          <p:cNvSpPr>
            <a:spLocks noGrp="1"/>
          </p:cNvSpPr>
          <p:nvPr>
            <p:ph type="ftr" sz="quarter" idx="11"/>
          </p:nvPr>
        </p:nvSpPr>
        <p:spPr/>
        <p:txBody>
          <a:bodyPr/>
          <a:lstStyle/>
          <a:p>
            <a:r>
              <a:rPr lang="en-US"/>
              <a:t>Step into Agriculture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4920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10/15/2023</a:t>
            </a:fld>
            <a:endParaRPr lang="en-US"/>
          </a:p>
        </p:txBody>
      </p:sp>
      <p:sp>
        <p:nvSpPr>
          <p:cNvPr id="3" name="Footer Placeholder 2"/>
          <p:cNvSpPr>
            <a:spLocks noGrp="1"/>
          </p:cNvSpPr>
          <p:nvPr>
            <p:ph type="ftr" sz="quarter" idx="11"/>
          </p:nvPr>
        </p:nvSpPr>
        <p:spPr/>
        <p:txBody>
          <a:bodyPr/>
          <a:lstStyle/>
          <a:p>
            <a:r>
              <a:rPr lang="en-US"/>
              <a:t>Step into Agriculture</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346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10/15/2023</a:t>
            </a:fld>
            <a:endParaRPr lang="en-US"/>
          </a:p>
        </p:txBody>
      </p:sp>
      <p:sp>
        <p:nvSpPr>
          <p:cNvPr id="6" name="Footer Placeholder 5"/>
          <p:cNvSpPr>
            <a:spLocks noGrp="1"/>
          </p:cNvSpPr>
          <p:nvPr>
            <p:ph type="ftr" sz="quarter" idx="11"/>
          </p:nvPr>
        </p:nvSpPr>
        <p:spPr/>
        <p:txBody>
          <a:bodyPr/>
          <a:lstStyle/>
          <a:p>
            <a:r>
              <a:rPr lang="en-US"/>
              <a:t>Step into Agriculture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91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10/15/2023</a:t>
            </a:fld>
            <a:endParaRPr lang="en-US"/>
          </a:p>
        </p:txBody>
      </p:sp>
      <p:sp>
        <p:nvSpPr>
          <p:cNvPr id="6" name="Footer Placeholder 5"/>
          <p:cNvSpPr>
            <a:spLocks noGrp="1"/>
          </p:cNvSpPr>
          <p:nvPr>
            <p:ph type="ftr" sz="quarter" idx="11"/>
          </p:nvPr>
        </p:nvSpPr>
        <p:spPr/>
        <p:txBody>
          <a:bodyPr/>
          <a:lstStyle/>
          <a:p>
            <a:r>
              <a:rPr lang="en-US"/>
              <a:t>Step into Agriculture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140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Step into Agriculture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823091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othersociologist.com/2017/04/06/turning-social-science-into-a-business/" TargetMode="External"/><Relationship Id="rId7" Type="http://schemas.openxmlformats.org/officeDocument/2006/relationships/hyperlink" Target="https://beyondcanvey.wordpress.com/historic-locations/canvey-island/castle-view-school/"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hyperlink" Target="https://www.flickr.com/photos/42042252@N02/4087688572/" TargetMode="External"/><Relationship Id="rId5" Type="http://schemas.openxmlformats.org/officeDocument/2006/relationships/hyperlink" Target="https://www.flickr.com/photos/mysciencecenter/16796111039/" TargetMode="External"/><Relationship Id="rId10" Type="http://schemas.openxmlformats.org/officeDocument/2006/relationships/image" Target="../media/image34.jpeg"/><Relationship Id="rId4" Type="http://schemas.openxmlformats.org/officeDocument/2006/relationships/image" Target="../media/image3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hyperlink" Target="http://www.rootsimple.com/2014/11/in-praise-of-the-hedgerow/?utm_source=feedburner&amp;utm_medium=feed&amp;utm_campaign=Feed:+HomegrownEvolution+(Root+Simple+)" TargetMode="External"/><Relationship Id="rId3" Type="http://schemas.openxmlformats.org/officeDocument/2006/relationships/hyperlink" Target="https://www.flickr.com/photos/jtanenbaum/5601400993/" TargetMode="External"/><Relationship Id="rId7" Type="http://schemas.openxmlformats.org/officeDocument/2006/relationships/image" Target="../media/image38.jpeg"/><Relationship Id="rId12" Type="http://schemas.openxmlformats.org/officeDocument/2006/relationships/hyperlink" Target="https://colegiomanuelrodriguez.cl/mr/exelearning/6IngU4/animals_vocabulary.html"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hyperlink" Target="https://learn.e-limu.org/topic/view/?t=27&amp;c=5" TargetMode="External"/><Relationship Id="rId11" Type="http://schemas.openxmlformats.org/officeDocument/2006/relationships/image" Target="../media/image40.jpeg"/><Relationship Id="rId5" Type="http://schemas.openxmlformats.org/officeDocument/2006/relationships/image" Target="../media/image37.jpeg"/><Relationship Id="rId10" Type="http://schemas.openxmlformats.org/officeDocument/2006/relationships/hyperlink" Target="https://www.frontiersin.org/articles/10.3389/fpls.2018.01328/full" TargetMode="External"/><Relationship Id="rId4" Type="http://schemas.openxmlformats.org/officeDocument/2006/relationships/image" Target="../media/image36.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technofaq.org/posts/2020/05/here-are-applications-of-automation-in-the-food-industry/" TargetMode="External"/><Relationship Id="rId7" Type="http://schemas.openxmlformats.org/officeDocument/2006/relationships/hyperlink" Target="https://www.frontiersin.org/articles/10.3389/fvets.2019.00295/full"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s://eng.libretexts.org/Under_Construction/Introduction_to_Biosystems_Engineering/03:_Machinery_Systems/3.04:_Mechatronics_and_Intelligent_Systems_in_Agricultural_Machinery" TargetMode="External"/><Relationship Id="rId4" Type="http://schemas.openxmlformats.org/officeDocument/2006/relationships/image" Target="../media/image42.jpeg"/><Relationship Id="rId9" Type="http://schemas.openxmlformats.org/officeDocument/2006/relationships/hyperlink" Target="https://freepngimg.com/png/32329-technolog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ohiostate.pressbooks.pub/sciencebites/chapter/a-bitter-brew-coffee-production-deforestation-soil-erosion-and-water-contamination/" TargetMode="External"/><Relationship Id="rId7" Type="http://schemas.openxmlformats.org/officeDocument/2006/relationships/hyperlink" Target="https://pngimg.com/download/49679"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www.beirutista.co/2017/07/brew-it-yourself-beat-summer-heat-with.html" TargetMode="External"/><Relationship Id="rId4" Type="http://schemas.openxmlformats.org/officeDocument/2006/relationships/image" Target="../media/image46.jpeg"/><Relationship Id="rId9" Type="http://schemas.openxmlformats.org/officeDocument/2006/relationships/hyperlink" Target="http://oztucker.blogspot.com/2011/12/all-about-your-tea-your-coffee-fair.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careerharvest.com.au/career/commodity-trader" TargetMode="External"/><Relationship Id="rId13" Type="http://schemas.openxmlformats.org/officeDocument/2006/relationships/hyperlink" Target="https://www.careerharvest.com.au/career/research-scientist" TargetMode="External"/><Relationship Id="rId18" Type="http://schemas.openxmlformats.org/officeDocument/2006/relationships/hyperlink" Target="https://pngimg.com/download/7459" TargetMode="External"/><Relationship Id="rId26" Type="http://schemas.openxmlformats.org/officeDocument/2006/relationships/hyperlink" Target="https://pngimg.com/download/37451" TargetMode="External"/><Relationship Id="rId3" Type="http://schemas.openxmlformats.org/officeDocument/2006/relationships/hyperlink" Target="https://pngimg.com/download/7799" TargetMode="External"/><Relationship Id="rId21" Type="http://schemas.openxmlformats.org/officeDocument/2006/relationships/image" Target="../media/image53.png"/><Relationship Id="rId7" Type="http://schemas.openxmlformats.org/officeDocument/2006/relationships/hyperlink" Target="https://www.careerharvest.com.au/career/ichthyologist" TargetMode="External"/><Relationship Id="rId12" Type="http://schemas.openxmlformats.org/officeDocument/2006/relationships/hyperlink" Target="https://www.careerharvest.com.au/career/aquaculture-technician" TargetMode="External"/><Relationship Id="rId17" Type="http://schemas.openxmlformats.org/officeDocument/2006/relationships/image" Target="../media/image51.png"/><Relationship Id="rId25" Type="http://schemas.openxmlformats.org/officeDocument/2006/relationships/image" Target="../media/image55.png"/><Relationship Id="rId2" Type="http://schemas.openxmlformats.org/officeDocument/2006/relationships/image" Target="../media/image49.png"/><Relationship Id="rId16" Type="http://schemas.openxmlformats.org/officeDocument/2006/relationships/hyperlink" Target="https://pngimg.com/download/90202" TargetMode="External"/><Relationship Id="rId20" Type="http://schemas.openxmlformats.org/officeDocument/2006/relationships/hyperlink" Target="http://www.pngall.com/shoes-png/download/1733" TargetMode="External"/><Relationship Id="rId1" Type="http://schemas.openxmlformats.org/officeDocument/2006/relationships/slideLayout" Target="../slideLayouts/slideLayout7.xml"/><Relationship Id="rId6" Type="http://schemas.openxmlformats.org/officeDocument/2006/relationships/hyperlink" Target="https://www.careerharvest.com.au/career/rural-sociologist" TargetMode="External"/><Relationship Id="rId11" Type="http://schemas.openxmlformats.org/officeDocument/2006/relationships/hyperlink" Target="https://www.careerharvest.com.au/career/toxicologist" TargetMode="External"/><Relationship Id="rId24" Type="http://schemas.openxmlformats.org/officeDocument/2006/relationships/hyperlink" Target="https://dayz.gamepedia.com/Hiking_Boots" TargetMode="External"/><Relationship Id="rId5" Type="http://schemas.openxmlformats.org/officeDocument/2006/relationships/hyperlink" Target="https://www.careerharvest.com.au/career/gis-officer" TargetMode="External"/><Relationship Id="rId15" Type="http://schemas.openxmlformats.org/officeDocument/2006/relationships/image" Target="../media/image50.png"/><Relationship Id="rId23" Type="http://schemas.openxmlformats.org/officeDocument/2006/relationships/image" Target="../media/image54.png"/><Relationship Id="rId28" Type="http://schemas.openxmlformats.org/officeDocument/2006/relationships/hyperlink" Target="https://www.pngall.com/rain-boots-png/" TargetMode="External"/><Relationship Id="rId10" Type="http://schemas.openxmlformats.org/officeDocument/2006/relationships/hyperlink" Target="https://www.careerharvest.com.au/career/logistics-coordinator" TargetMode="External"/><Relationship Id="rId19" Type="http://schemas.openxmlformats.org/officeDocument/2006/relationships/image" Target="../media/image52.png"/><Relationship Id="rId4" Type="http://schemas.openxmlformats.org/officeDocument/2006/relationships/hyperlink" Target="https://www.careerharvest.com.au/career/agricultural-economist" TargetMode="External"/><Relationship Id="rId9" Type="http://schemas.openxmlformats.org/officeDocument/2006/relationships/hyperlink" Target="https://www.careerharvest.com.au/career/lecturer" TargetMode="External"/><Relationship Id="rId14" Type="http://schemas.openxmlformats.org/officeDocument/2006/relationships/hyperlink" Target="https://www.careerharvest.com.au/career/extension-officer" TargetMode="External"/><Relationship Id="rId22" Type="http://schemas.openxmlformats.org/officeDocument/2006/relationships/hyperlink" Target="https://pngimg.com/download/7782" TargetMode="External"/><Relationship Id="rId27"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wisc-online.com/asset-repository/viewasset?id=3564" TargetMode="External"/><Relationship Id="rId7" Type="http://schemas.openxmlformats.org/officeDocument/2006/relationships/hyperlink" Target="https://www.freepngimg.com/png/87973-movie-tripod-accessory-camera-photographic-film"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pixabay.com/en/maize-corn-agriculture-biology-155126/" TargetMode="External"/><Relationship Id="rId10" Type="http://schemas.openxmlformats.org/officeDocument/2006/relationships/hyperlink" Target="https://openclipart.org/detail/193203/office-desk" TargetMode="External"/><Relationship Id="rId4" Type="http://schemas.openxmlformats.org/officeDocument/2006/relationships/image" Target="../media/image58.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journalistsresource.org/studies/economics/jobs/job-ads-journalists-research/" TargetMode="External"/><Relationship Id="rId7" Type="http://schemas.openxmlformats.org/officeDocument/2006/relationships/hyperlink" Target="https://www.flickr.com/photos/cafnr/9463962213" TargetMode="External"/><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www.pixnio.com/science/medical-science/doctor-laboratorymedical-medicine-chemistry-test-tube-science" TargetMode="External"/><Relationship Id="rId10" Type="http://schemas.openxmlformats.org/officeDocument/2006/relationships/hyperlink" Target="https://creativecommons.org/licenses/by/3.0/" TargetMode="External"/><Relationship Id="rId4" Type="http://schemas.openxmlformats.org/officeDocument/2006/relationships/image" Target="../media/image62.jpeg"/><Relationship Id="rId9" Type="http://schemas.openxmlformats.org/officeDocument/2006/relationships/hyperlink" Target="https://www.mynextmove.org/profile/summary/43-3031.0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pora.com/animals/heres-how-people-are-trying-to-illegally-smuggle-snakes-into-australia/" TargetMode="Externa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hyperlink" Target="https://www.frontiersin.org/articles/10.3389/fbioe.2020.00896/full" TargetMode="External"/><Relationship Id="rId3" Type="http://schemas.openxmlformats.org/officeDocument/2006/relationships/hyperlink" Target="https://www.ralphsmeatcompany.com.au/2021/03/reasons-to-have-precision-farming-technology.html" TargetMode="External"/><Relationship Id="rId7" Type="http://schemas.openxmlformats.org/officeDocument/2006/relationships/hyperlink" Target="https://www.mynextmove.org/profile/summary/27-4031.00?print=1" TargetMode="External"/><Relationship Id="rId12"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hyperlink" Target="https://www.flickr.com/photos/usda_nifa/31406594634" TargetMode="External"/><Relationship Id="rId5" Type="http://schemas.openxmlformats.org/officeDocument/2006/relationships/hyperlink" Target="https://openknowledge.worldbank.org/handle/10986/9041" TargetMode="External"/><Relationship Id="rId10" Type="http://schemas.openxmlformats.org/officeDocument/2006/relationships/image" Target="../media/image91.jpeg"/><Relationship Id="rId4" Type="http://schemas.openxmlformats.org/officeDocument/2006/relationships/image" Target="../media/image88.jpeg"/><Relationship Id="rId9" Type="http://schemas.openxmlformats.org/officeDocument/2006/relationships/hyperlink" Target="https://www.picpedia.org/chalkboard/f/fiscal-policy.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7.xml"/><Relationship Id="rId1" Type="http://schemas.openxmlformats.org/officeDocument/2006/relationships/video" Target="https://www.youtube.com/embed/ptt4Rm4NlTw?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flickr.com/photos/ufv/13997202535/"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flickr.com/photos/afsusa/8699910180/" TargetMode="External"/><Relationship Id="rId7" Type="http://schemas.openxmlformats.org/officeDocument/2006/relationships/hyperlink" Target="https://pngimg.com/download/7402"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geoffreydromard.com/benefits-of-using-drones-in-agriculture/" TargetMode="External"/><Relationship Id="rId4" Type="http://schemas.openxmlformats.org/officeDocument/2006/relationships/image" Target="../media/image7.jpeg"/><Relationship Id="rId9" Type="http://schemas.openxmlformats.org/officeDocument/2006/relationships/hyperlink" Target="https://peerj.com/articles/442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www.pngall.com/hamburger-png" TargetMode="External"/><Relationship Id="rId5" Type="http://schemas.openxmlformats.org/officeDocument/2006/relationships/image" Target="../media/image12.png"/><Relationship Id="rId4" Type="http://schemas.openxmlformats.org/officeDocument/2006/relationships/hyperlink" Target="http://pngimg.com/download/43243"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pxhere.com/en/photo/1015737" TargetMode="External"/><Relationship Id="rId3" Type="http://schemas.openxmlformats.org/officeDocument/2006/relationships/hyperlink" Target="https://pxhere.com/en/photo/773930" TargetMode="External"/><Relationship Id="rId7" Type="http://schemas.openxmlformats.org/officeDocument/2006/relationships/hyperlink" Target="https://pixabay.com/en/cow-farm-meadow-agriculture-animal-932372/" TargetMode="External"/><Relationship Id="rId12"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hyperlink" Target="https://www.foodagriculturerequirements.com/archivio-notizie/attuazione-in-italia-della-pac-per-il-periodo-2014-2020" TargetMode="External"/><Relationship Id="rId5" Type="http://schemas.openxmlformats.org/officeDocument/2006/relationships/hyperlink" Target="https://www.publicdomainpictures.net/view-image.php?image=46409&amp;picture=agriculture" TargetMode="External"/><Relationship Id="rId15" Type="http://schemas.openxmlformats.org/officeDocument/2006/relationships/hyperlink" Target="https://pixabay.com/en/cabbage-plant-agriculture-vegetable-781162/" TargetMode="External"/><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hyperlink" Target="https://pxhere.com/en/photo/1045395" TargetMode="External"/><Relationship Id="rId1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pngimg.com/download/36405" TargetMode="External"/><Relationship Id="rId3" Type="http://schemas.openxmlformats.org/officeDocument/2006/relationships/hyperlink" Target="http://www.pngall.com/hands" TargetMode="External"/><Relationship Id="rId7" Type="http://schemas.openxmlformats.org/officeDocument/2006/relationships/hyperlink" Target="https://www.bundabergnow.com/2020/06/25/isis-high-school-corn-pops-out-childers-iga-doors/" TargetMode="Externa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hyperlink" Target="https://pngimg.com/download/2178" TargetMode="External"/><Relationship Id="rId5" Type="http://schemas.openxmlformats.org/officeDocument/2006/relationships/hyperlink" Target="https://www.bundabergnow.com/2019/08/28/growing-the-next-generation-of-farmers/" TargetMode="External"/><Relationship Id="rId10" Type="http://schemas.openxmlformats.org/officeDocument/2006/relationships/image" Target="../media/image24.png"/><Relationship Id="rId4" Type="http://schemas.openxmlformats.org/officeDocument/2006/relationships/image" Target="../media/image21.jpeg"/><Relationship Id="rId9" Type="http://schemas.openxmlformats.org/officeDocument/2006/relationships/hyperlink" Target="http://commons.wikimedia.org/wiki/File:Vet_Students_Cattle_RVC_2006-08.jp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ag.ndsu.edu/publications/crops/ipm-basics-integrated-pest-management-in-north-dakota-agriculture"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s://blesstheirheartsmom.blogspot.com/2020/04/homeschool-moms-science-podcast-your.html"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B45656BD-1C1D-2369-464D-617C737F5A34}"/>
              </a:ext>
            </a:extLst>
          </p:cNvPr>
          <p:cNvSpPr/>
          <p:nvPr/>
        </p:nvSpPr>
        <p:spPr>
          <a:xfrm>
            <a:off x="247403" y="1504207"/>
            <a:ext cx="6006934" cy="3674424"/>
          </a:xfrm>
          <a:prstGeom prst="roundRect">
            <a:avLst/>
          </a:prstGeom>
          <a:solidFill>
            <a:srgbClr val="0027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533504" y="1816488"/>
            <a:ext cx="544053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Subject selection could be…</a:t>
            </a:r>
          </a:p>
          <a:p>
            <a:pPr marL="457200" indent="-457200">
              <a:buFont typeface="Arial" panose="020B0604020202020204" pitchFamily="34" charset="0"/>
              <a:buChar char="•"/>
            </a:pPr>
            <a:r>
              <a:rPr lang="en-AU" sz="2800" i="0">
                <a:solidFill>
                  <a:schemeClr val="bg1"/>
                </a:solidFill>
                <a:effectLst/>
                <a:latin typeface="Century Gothic"/>
              </a:rPr>
              <a:t>Agricultural Technology Years 7–10</a:t>
            </a:r>
          </a:p>
          <a:p>
            <a:pPr marL="457200" indent="-457200">
              <a:buFont typeface="Arial" panose="020B0604020202020204" pitchFamily="34" charset="0"/>
              <a:buChar char="•"/>
            </a:pPr>
            <a:r>
              <a:rPr lang="en-AU" sz="2800">
                <a:solidFill>
                  <a:schemeClr val="bg1"/>
                </a:solidFill>
                <a:latin typeface="Century Gothic"/>
              </a:rPr>
              <a:t>Agriculture Years 11 - 12</a:t>
            </a:r>
            <a:endParaRPr lang="en-AU" sz="2800" i="0">
              <a:solidFill>
                <a:schemeClr val="bg1"/>
              </a:solidFill>
              <a:effectLst/>
              <a:latin typeface="Century Gothic"/>
              <a:ea typeface="Calibri"/>
              <a:cs typeface="Calibri"/>
            </a:endParaRPr>
          </a:p>
          <a:p>
            <a:pPr marL="457200" indent="-457200">
              <a:buFont typeface="Arial" panose="020B0604020202020204" pitchFamily="34" charset="0"/>
              <a:buChar char="•"/>
            </a:pPr>
            <a:r>
              <a:rPr lang="en-AU" sz="2800">
                <a:solidFill>
                  <a:schemeClr val="bg1"/>
                </a:solidFill>
                <a:latin typeface="Century Gothic"/>
              </a:rPr>
              <a:t>Primary Industries HSC VET Years 11-12</a:t>
            </a:r>
            <a:endParaRPr lang="en-AU" sz="2800" i="0">
              <a:solidFill>
                <a:schemeClr val="bg1"/>
              </a:solidFill>
              <a:effectLst/>
              <a:latin typeface="Century Gothic"/>
              <a:ea typeface="Calibri"/>
              <a:cs typeface="Calibri"/>
            </a:endParaRPr>
          </a:p>
        </p:txBody>
      </p:sp>
      <p:grpSp>
        <p:nvGrpSpPr>
          <p:cNvPr id="13" name="Group 12">
            <a:extLst>
              <a:ext uri="{FF2B5EF4-FFF2-40B4-BE49-F238E27FC236}">
                <a16:creationId xmlns:a16="http://schemas.microsoft.com/office/drawing/2014/main" id="{FFFA2876-0FC6-CABD-D732-AAFE9DF07150}"/>
              </a:ext>
            </a:extLst>
          </p:cNvPr>
          <p:cNvGrpSpPr/>
          <p:nvPr/>
        </p:nvGrpSpPr>
        <p:grpSpPr>
          <a:xfrm>
            <a:off x="1932641" y="2481"/>
            <a:ext cx="8329295" cy="1225923"/>
            <a:chOff x="2972547" y="2082293"/>
            <a:chExt cx="8329295" cy="1225923"/>
          </a:xfrm>
        </p:grpSpPr>
        <p:sp>
          <p:nvSpPr>
            <p:cNvPr id="12" name="object 24">
              <a:extLst>
                <a:ext uri="{FF2B5EF4-FFF2-40B4-BE49-F238E27FC236}">
                  <a16:creationId xmlns:a16="http://schemas.microsoft.com/office/drawing/2014/main" id="{25CEA430-A2E7-1728-F952-D7B792A1DA89}"/>
                </a:ext>
              </a:extLst>
            </p:cNvPr>
            <p:cNvSpPr/>
            <p:nvPr/>
          </p:nvSpPr>
          <p:spPr>
            <a:xfrm>
              <a:off x="2972547" y="2082293"/>
              <a:ext cx="8329295" cy="1225923"/>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TextBox 10">
              <a:extLst>
                <a:ext uri="{FF2B5EF4-FFF2-40B4-BE49-F238E27FC236}">
                  <a16:creationId xmlns:a16="http://schemas.microsoft.com/office/drawing/2014/main" id="{17D04D08-788C-AD9F-9BCA-5D4586F4BB18}"/>
                </a:ext>
              </a:extLst>
            </p:cNvPr>
            <p:cNvSpPr txBox="1"/>
            <p:nvPr/>
          </p:nvSpPr>
          <p:spPr>
            <a:xfrm>
              <a:off x="3903839" y="2218766"/>
              <a:ext cx="6497395" cy="95410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600" b="1">
                  <a:solidFill>
                    <a:schemeClr val="bg1"/>
                  </a:solidFill>
                  <a:latin typeface="Century Gothic"/>
                  <a:cs typeface="Calibri"/>
                </a:rPr>
                <a:t>Select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14" name="Picture 13" descr="A red and blue logo&#10;&#10;Description automatically generated">
            <a:extLst>
              <a:ext uri="{FF2B5EF4-FFF2-40B4-BE49-F238E27FC236}">
                <a16:creationId xmlns:a16="http://schemas.microsoft.com/office/drawing/2014/main" id="{BD9DF04C-8160-5BE8-1932-26231491298B}"/>
              </a:ext>
            </a:extLst>
          </p:cNvPr>
          <p:cNvPicPr>
            <a:picLocks noChangeAspect="1"/>
          </p:cNvPicPr>
          <p:nvPr/>
        </p:nvPicPr>
        <p:blipFill>
          <a:blip r:embed="rId3"/>
          <a:stretch>
            <a:fillRect/>
          </a:stretch>
        </p:blipFill>
        <p:spPr>
          <a:xfrm>
            <a:off x="537821" y="5412762"/>
            <a:ext cx="1054119" cy="1096896"/>
          </a:xfrm>
          <a:prstGeom prst="rect">
            <a:avLst/>
          </a:prstGeom>
        </p:spPr>
      </p:pic>
      <p:grpSp>
        <p:nvGrpSpPr>
          <p:cNvPr id="9" name="Group 8">
            <a:extLst>
              <a:ext uri="{FF2B5EF4-FFF2-40B4-BE49-F238E27FC236}">
                <a16:creationId xmlns:a16="http://schemas.microsoft.com/office/drawing/2014/main" id="{C2E4851C-7FC1-5FFD-9A4E-74D8DC49FD48}"/>
              </a:ext>
            </a:extLst>
          </p:cNvPr>
          <p:cNvGrpSpPr/>
          <p:nvPr/>
        </p:nvGrpSpPr>
        <p:grpSpPr>
          <a:xfrm>
            <a:off x="9291874" y="2372129"/>
            <a:ext cx="2683077" cy="2117695"/>
            <a:chOff x="897650" y="639263"/>
            <a:chExt cx="7819154" cy="6165201"/>
          </a:xfrm>
        </p:grpSpPr>
        <p:sp>
          <p:nvSpPr>
            <p:cNvPr id="7" name="Arrow: Right 6">
              <a:extLst>
                <a:ext uri="{FF2B5EF4-FFF2-40B4-BE49-F238E27FC236}">
                  <a16:creationId xmlns:a16="http://schemas.microsoft.com/office/drawing/2014/main" id="{BF068C26-2400-E713-B03B-0A78310B38EF}"/>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8" name="Arrow: Right 7">
              <a:extLst>
                <a:ext uri="{FF2B5EF4-FFF2-40B4-BE49-F238E27FC236}">
                  <a16:creationId xmlns:a16="http://schemas.microsoft.com/office/drawing/2014/main" id="{0E493022-D828-FA5C-1FEE-7369670D0628}"/>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grpSp>
        <p:nvGrpSpPr>
          <p:cNvPr id="21" name="Group 20">
            <a:extLst>
              <a:ext uri="{FF2B5EF4-FFF2-40B4-BE49-F238E27FC236}">
                <a16:creationId xmlns:a16="http://schemas.microsoft.com/office/drawing/2014/main" id="{EE9A584B-FE6A-A71E-1FCD-4B611F600FE7}"/>
              </a:ext>
            </a:extLst>
          </p:cNvPr>
          <p:cNvGrpSpPr/>
          <p:nvPr/>
        </p:nvGrpSpPr>
        <p:grpSpPr>
          <a:xfrm>
            <a:off x="6441796" y="2372129"/>
            <a:ext cx="2683077" cy="2117695"/>
            <a:chOff x="897650" y="639263"/>
            <a:chExt cx="7819154" cy="6165201"/>
          </a:xfrm>
        </p:grpSpPr>
        <p:sp>
          <p:nvSpPr>
            <p:cNvPr id="22" name="Arrow: Right 21">
              <a:extLst>
                <a:ext uri="{FF2B5EF4-FFF2-40B4-BE49-F238E27FC236}">
                  <a16:creationId xmlns:a16="http://schemas.microsoft.com/office/drawing/2014/main" id="{C0FC19FB-0F32-B45B-D0F5-895CA4070AEF}"/>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3" name="Arrow: Right 22">
              <a:extLst>
                <a:ext uri="{FF2B5EF4-FFF2-40B4-BE49-F238E27FC236}">
                  <a16:creationId xmlns:a16="http://schemas.microsoft.com/office/drawing/2014/main" id="{C8E2C0A1-1A0E-79E6-6CEE-B954477814B7}"/>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Tree>
    <p:extLst>
      <p:ext uri="{BB962C8B-B14F-4D97-AF65-F5344CB8AC3E}">
        <p14:creationId xmlns:p14="http://schemas.microsoft.com/office/powerpoint/2010/main" val="67909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A16B5E7-C99B-4C50-4ADE-3AFA26D798D2}"/>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EBD4BDA1-9BED-D2E4-51D9-D7FAF1CFEF8D}"/>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7" name="Arrow: Right 6">
              <a:extLst>
                <a:ext uri="{FF2B5EF4-FFF2-40B4-BE49-F238E27FC236}">
                  <a16:creationId xmlns:a16="http://schemas.microsoft.com/office/drawing/2014/main" id="{4EA8021F-66D6-F0D2-25C8-A82AF57C30F2}"/>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93104" y="2057603"/>
            <a:ext cx="5510638"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Century Gothic"/>
                <a:cs typeface="Calibri"/>
              </a:rPr>
              <a:t>It combines well with </a:t>
            </a:r>
          </a:p>
          <a:p>
            <a:pPr marL="457200" indent="-457200">
              <a:buFont typeface="Arial"/>
              <a:buChar char="•"/>
            </a:pPr>
            <a:r>
              <a:rPr lang="en-US" sz="2800" dirty="0">
                <a:solidFill>
                  <a:schemeClr val="bg1"/>
                </a:solidFill>
                <a:latin typeface="Century Gothic"/>
                <a:cs typeface="Calibri"/>
              </a:rPr>
              <a:t>Business studies</a:t>
            </a:r>
          </a:p>
          <a:p>
            <a:pPr marL="457200" indent="-457200">
              <a:buFont typeface="Arial"/>
              <a:buChar char="•"/>
            </a:pPr>
            <a:r>
              <a:rPr lang="en-US" sz="2800" dirty="0">
                <a:solidFill>
                  <a:schemeClr val="bg1"/>
                </a:solidFill>
                <a:latin typeface="Century Gothic"/>
                <a:cs typeface="Calibri"/>
              </a:rPr>
              <a:t>Geography</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Design and Technology</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Engineering </a:t>
            </a:r>
          </a:p>
          <a:p>
            <a:pPr marL="457200" indent="-457200">
              <a:buFont typeface="Arial"/>
              <a:buChar char="•"/>
            </a:pPr>
            <a:r>
              <a:rPr lang="en-US" sz="2800" dirty="0">
                <a:solidFill>
                  <a:schemeClr val="bg1"/>
                </a:solidFill>
                <a:latin typeface="Century Gothic"/>
                <a:cs typeface="Calibri"/>
              </a:rPr>
              <a:t>Food technology</a:t>
            </a:r>
          </a:p>
        </p:txBody>
      </p:sp>
      <p:pic>
        <p:nvPicPr>
          <p:cNvPr id="6" name="Picture 5" descr="A computer and a cup of coffee on a desk&#10;&#10;Description automatically generated">
            <a:extLst>
              <a:ext uri="{FF2B5EF4-FFF2-40B4-BE49-F238E27FC236}">
                <a16:creationId xmlns:a16="http://schemas.microsoft.com/office/drawing/2014/main" id="{1B415ACB-8692-A7D9-287A-5850A15021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25980" y="2649656"/>
            <a:ext cx="2185565" cy="1990863"/>
          </a:xfrm>
          <a:prstGeom prst="rect">
            <a:avLst/>
          </a:prstGeom>
        </p:spPr>
      </p:pic>
      <p:pic>
        <p:nvPicPr>
          <p:cNvPr id="9" name="Picture 8" descr="A planet earth with text overlay&#10;&#10;Description automatically generated">
            <a:extLst>
              <a:ext uri="{FF2B5EF4-FFF2-40B4-BE49-F238E27FC236}">
                <a16:creationId xmlns:a16="http://schemas.microsoft.com/office/drawing/2014/main" id="{179352BA-1258-4D5F-AA6C-BEB14D761EB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58717" y="-70988"/>
            <a:ext cx="2750341" cy="2723447"/>
          </a:xfrm>
          <a:prstGeom prst="rect">
            <a:avLst/>
          </a:prstGeom>
        </p:spPr>
      </p:pic>
      <p:pic>
        <p:nvPicPr>
          <p:cNvPr id="16" name="Picture 15" descr="A young person cooking in a kitchen&#10;&#10;Description automatically generated">
            <a:extLst>
              <a:ext uri="{FF2B5EF4-FFF2-40B4-BE49-F238E27FC236}">
                <a16:creationId xmlns:a16="http://schemas.microsoft.com/office/drawing/2014/main" id="{7B6FBAB6-F8C2-41D2-2FAB-D7CB3FEA2ED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745956" y="2649572"/>
            <a:ext cx="1501190" cy="2031703"/>
          </a:xfrm>
          <a:prstGeom prst="rect">
            <a:avLst/>
          </a:prstGeom>
        </p:spPr>
      </p:pic>
      <p:pic>
        <p:nvPicPr>
          <p:cNvPr id="17" name="Picture 16" descr="Clipart - Team at Work">
            <a:extLst>
              <a:ext uri="{FF2B5EF4-FFF2-40B4-BE49-F238E27FC236}">
                <a16:creationId xmlns:a16="http://schemas.microsoft.com/office/drawing/2014/main" id="{366D7EE9-BD0C-F460-2AF8-AB2727578150}"/>
              </a:ext>
            </a:extLst>
          </p:cNvPr>
          <p:cNvPicPr>
            <a:picLocks noChangeAspect="1"/>
          </p:cNvPicPr>
          <p:nvPr/>
        </p:nvPicPr>
        <p:blipFill>
          <a:blip r:embed="rId8"/>
          <a:stretch>
            <a:fillRect/>
          </a:stretch>
        </p:blipFill>
        <p:spPr>
          <a:xfrm>
            <a:off x="2399654" y="17254"/>
            <a:ext cx="1929539" cy="1734881"/>
          </a:xfrm>
          <a:prstGeom prst="rect">
            <a:avLst/>
          </a:prstGeom>
        </p:spPr>
      </p:pic>
      <p:sp>
        <p:nvSpPr>
          <p:cNvPr id="19" name="Footer Placeholder 1">
            <a:extLst>
              <a:ext uri="{FF2B5EF4-FFF2-40B4-BE49-F238E27FC236}">
                <a16:creationId xmlns:a16="http://schemas.microsoft.com/office/drawing/2014/main" id="{08633ACB-AD80-8D8B-008E-4BE9833AA0A5}"/>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5" name="Group 24">
            <a:extLst>
              <a:ext uri="{FF2B5EF4-FFF2-40B4-BE49-F238E27FC236}">
                <a16:creationId xmlns:a16="http://schemas.microsoft.com/office/drawing/2014/main" id="{865C9907-932D-67BA-D529-3382906FBBE8}"/>
              </a:ext>
            </a:extLst>
          </p:cNvPr>
          <p:cNvGrpSpPr/>
          <p:nvPr/>
        </p:nvGrpSpPr>
        <p:grpSpPr>
          <a:xfrm>
            <a:off x="-2073" y="816"/>
            <a:ext cx="1557616" cy="6859085"/>
            <a:chOff x="-2073" y="816"/>
            <a:chExt cx="1557616" cy="6859085"/>
          </a:xfrm>
        </p:grpSpPr>
        <p:sp>
          <p:nvSpPr>
            <p:cNvPr id="23" name="object 24">
              <a:extLst>
                <a:ext uri="{FF2B5EF4-FFF2-40B4-BE49-F238E27FC236}">
                  <a16:creationId xmlns:a16="http://schemas.microsoft.com/office/drawing/2014/main" id="{693907F8-060C-1FC2-2A2F-2C7D72A4DFCC}"/>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TextBox 2">
              <a:extLst>
                <a:ext uri="{FF2B5EF4-FFF2-40B4-BE49-F238E27FC236}">
                  <a16:creationId xmlns:a16="http://schemas.microsoft.com/office/drawing/2014/main" id="{9BF79705-BAA0-A8B5-8A35-CDF32EE11CFF}"/>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27" name="Picture 26" descr="Church - 4training">
            <a:extLst>
              <a:ext uri="{FF2B5EF4-FFF2-40B4-BE49-F238E27FC236}">
                <a16:creationId xmlns:a16="http://schemas.microsoft.com/office/drawing/2014/main" id="{0B713C2A-8C59-E769-997E-5ED9D3C35A5E}"/>
              </a:ext>
            </a:extLst>
          </p:cNvPr>
          <p:cNvPicPr>
            <a:picLocks noChangeAspect="1"/>
          </p:cNvPicPr>
          <p:nvPr/>
        </p:nvPicPr>
        <p:blipFill>
          <a:blip r:embed="rId9"/>
          <a:stretch>
            <a:fillRect/>
          </a:stretch>
        </p:blipFill>
        <p:spPr>
          <a:xfrm rot="2580000">
            <a:off x="6677222" y="163676"/>
            <a:ext cx="2081222" cy="2055391"/>
          </a:xfrm>
          <a:prstGeom prst="rect">
            <a:avLst/>
          </a:prstGeom>
        </p:spPr>
      </p:pic>
      <p:pic>
        <p:nvPicPr>
          <p:cNvPr id="13" name="Picture 12" descr="A room with several machines&#10;&#10;Description automatically generated">
            <a:extLst>
              <a:ext uri="{FF2B5EF4-FFF2-40B4-BE49-F238E27FC236}">
                <a16:creationId xmlns:a16="http://schemas.microsoft.com/office/drawing/2014/main" id="{5BEEE586-E52E-FC5B-054A-3D87F2F5DCE5}"/>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012843" y="4635363"/>
            <a:ext cx="3221063" cy="2224302"/>
          </a:xfrm>
          <a:prstGeom prst="rect">
            <a:avLst/>
          </a:prstGeom>
        </p:spPr>
      </p:pic>
    </p:spTree>
    <p:extLst>
      <p:ext uri="{BB962C8B-B14F-4D97-AF65-F5344CB8AC3E}">
        <p14:creationId xmlns:p14="http://schemas.microsoft.com/office/powerpoint/2010/main" val="1577352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66B8176-08F9-F807-B6D5-F3E169AB294D}"/>
              </a:ext>
            </a:extLst>
          </p:cNvPr>
          <p:cNvGrpSpPr/>
          <p:nvPr/>
        </p:nvGrpSpPr>
        <p:grpSpPr>
          <a:xfrm>
            <a:off x="711953" y="343428"/>
            <a:ext cx="7819154" cy="6165201"/>
            <a:chOff x="897650" y="639263"/>
            <a:chExt cx="7819154" cy="6165201"/>
          </a:xfrm>
        </p:grpSpPr>
        <p:sp>
          <p:nvSpPr>
            <p:cNvPr id="9" name="Arrow: Right 8">
              <a:extLst>
                <a:ext uri="{FF2B5EF4-FFF2-40B4-BE49-F238E27FC236}">
                  <a16:creationId xmlns:a16="http://schemas.microsoft.com/office/drawing/2014/main" id="{46462555-BEE5-D3B3-64B9-BEB93EC3AC0D}"/>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0" name="Arrow: Right 9">
              <a:extLst>
                <a:ext uri="{FF2B5EF4-FFF2-40B4-BE49-F238E27FC236}">
                  <a16:creationId xmlns:a16="http://schemas.microsoft.com/office/drawing/2014/main" id="{D0AA7317-B729-3E36-CAA6-CA8537164DE2}"/>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28" name="Arrow: Bent 27">
            <a:extLst>
              <a:ext uri="{FF2B5EF4-FFF2-40B4-BE49-F238E27FC236}">
                <a16:creationId xmlns:a16="http://schemas.microsoft.com/office/drawing/2014/main" id="{634D6413-577A-39B6-7C55-4AFCCAA7018B}"/>
              </a:ext>
            </a:extLst>
          </p:cNvPr>
          <p:cNvSpPr/>
          <p:nvPr/>
        </p:nvSpPr>
        <p:spPr>
          <a:xfrm rot="10800000" flipH="1">
            <a:off x="7449519" y="1155032"/>
            <a:ext cx="1420679" cy="841065"/>
          </a:xfrm>
          <a:prstGeom prst="ben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a:endParaRPr>
          </a:p>
        </p:txBody>
      </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696782" y="2031033"/>
            <a:ext cx="597418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It provides real world solutions to </a:t>
            </a:r>
          </a:p>
          <a:p>
            <a:pPr marL="457200" indent="-457200">
              <a:buFont typeface="Arial"/>
              <a:buChar char="•"/>
            </a:pPr>
            <a:r>
              <a:rPr lang="en-US" sz="2800">
                <a:solidFill>
                  <a:schemeClr val="bg1"/>
                </a:solidFill>
                <a:latin typeface="Century Gothic"/>
                <a:cs typeface="Calibri"/>
              </a:rPr>
              <a:t>Relatable science problems</a:t>
            </a:r>
          </a:p>
          <a:p>
            <a:pPr marL="457200" indent="-457200">
              <a:buFont typeface="Arial"/>
              <a:buChar char="•"/>
            </a:pPr>
            <a:r>
              <a:rPr lang="en-US" sz="2800">
                <a:solidFill>
                  <a:schemeClr val="bg1"/>
                </a:solidFill>
                <a:latin typeface="Century Gothic"/>
                <a:cs typeface="Calibri"/>
              </a:rPr>
              <a:t>Practical production problems</a:t>
            </a:r>
            <a:endParaRPr lang="en-US" err="1">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Farming with the environment</a:t>
            </a:r>
            <a:endParaRPr lang="en-US" sz="2800">
              <a:solidFill>
                <a:schemeClr val="bg1"/>
              </a:solidFill>
              <a:latin typeface="Century Gothic"/>
              <a:ea typeface="Calibri"/>
              <a:cs typeface="Calibri"/>
            </a:endParaRPr>
          </a:p>
          <a:p>
            <a:pPr marL="457200" indent="-457200">
              <a:buFont typeface="Arial"/>
              <a:buChar char="•"/>
            </a:pPr>
            <a:r>
              <a:rPr lang="en-US" sz="2800">
                <a:solidFill>
                  <a:schemeClr val="bg1"/>
                </a:solidFill>
                <a:latin typeface="Century Gothic"/>
                <a:ea typeface="Calibri"/>
                <a:cs typeface="Calibri"/>
              </a:rPr>
              <a:t>Future farming</a:t>
            </a:r>
          </a:p>
        </p:txBody>
      </p:sp>
      <p:pic>
        <p:nvPicPr>
          <p:cNvPr id="7" name="Picture 6" descr="A test tubes with different colored liquids&#10;&#10;Description automatically generated">
            <a:extLst>
              <a:ext uri="{FF2B5EF4-FFF2-40B4-BE49-F238E27FC236}">
                <a16:creationId xmlns:a16="http://schemas.microsoft.com/office/drawing/2014/main" id="{60B507ED-EB99-C2C8-B01E-B5C55AD3FA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0198" y="-1641"/>
            <a:ext cx="3324385" cy="2250538"/>
          </a:xfrm>
          <a:prstGeom prst="rect">
            <a:avLst/>
          </a:prstGeom>
        </p:spPr>
      </p:pic>
      <p:pic>
        <p:nvPicPr>
          <p:cNvPr id="11" name="Picture 10" descr="Feeding Time Free Stock Photo - Public Domain Pictures">
            <a:extLst>
              <a:ext uri="{FF2B5EF4-FFF2-40B4-BE49-F238E27FC236}">
                <a16:creationId xmlns:a16="http://schemas.microsoft.com/office/drawing/2014/main" id="{1BD83E86-47B0-4737-949B-84919EE50E03}"/>
              </a:ext>
            </a:extLst>
          </p:cNvPr>
          <p:cNvPicPr>
            <a:picLocks noChangeAspect="1"/>
          </p:cNvPicPr>
          <p:nvPr/>
        </p:nvPicPr>
        <p:blipFill>
          <a:blip r:embed="rId4"/>
          <a:stretch>
            <a:fillRect/>
          </a:stretch>
        </p:blipFill>
        <p:spPr>
          <a:xfrm>
            <a:off x="6485021" y="156972"/>
            <a:ext cx="2012699" cy="1358510"/>
          </a:xfrm>
          <a:prstGeom prst="rect">
            <a:avLst/>
          </a:prstGeom>
        </p:spPr>
      </p:pic>
      <p:pic>
        <p:nvPicPr>
          <p:cNvPr id="12" name="Picture 11" descr="A group of cows grazing in a field&#10;&#10;Description automatically generated">
            <a:extLst>
              <a:ext uri="{FF2B5EF4-FFF2-40B4-BE49-F238E27FC236}">
                <a16:creationId xmlns:a16="http://schemas.microsoft.com/office/drawing/2014/main" id="{743629A0-98AF-D4B8-4610-F4446BE1907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70198" y="2114228"/>
            <a:ext cx="3324385" cy="2203341"/>
          </a:xfrm>
          <a:prstGeom prst="rect">
            <a:avLst/>
          </a:prstGeom>
        </p:spPr>
      </p:pic>
      <p:pic>
        <p:nvPicPr>
          <p:cNvPr id="20" name="Picture 19" descr="A red sign with a crown&#10;&#10;Description automatically generated">
            <a:extLst>
              <a:ext uri="{FF2B5EF4-FFF2-40B4-BE49-F238E27FC236}">
                <a16:creationId xmlns:a16="http://schemas.microsoft.com/office/drawing/2014/main" id="{353C4755-4196-3836-4EB4-BDA3463F96F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449519" y="5186766"/>
            <a:ext cx="1219201" cy="1431011"/>
          </a:xfrm>
          <a:prstGeom prst="rect">
            <a:avLst/>
          </a:prstGeom>
        </p:spPr>
      </p:pic>
      <p:pic>
        <p:nvPicPr>
          <p:cNvPr id="25" name="Picture 24" descr="A collage of several rows of plants&#10;&#10;Description automatically generated">
            <a:extLst>
              <a:ext uri="{FF2B5EF4-FFF2-40B4-BE49-F238E27FC236}">
                <a16:creationId xmlns:a16="http://schemas.microsoft.com/office/drawing/2014/main" id="{993370D8-7626-7E43-FC59-966E9A3217C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870198" y="4266151"/>
            <a:ext cx="3324384" cy="2561900"/>
          </a:xfrm>
          <a:prstGeom prst="rect">
            <a:avLst/>
          </a:prstGeom>
        </p:spPr>
      </p:pic>
      <p:pic>
        <p:nvPicPr>
          <p:cNvPr id="8" name="Picture 7" descr="A bee on a flower&#10;&#10;Description automatically generated">
            <a:extLst>
              <a:ext uri="{FF2B5EF4-FFF2-40B4-BE49-F238E27FC236}">
                <a16:creationId xmlns:a16="http://schemas.microsoft.com/office/drawing/2014/main" id="{24CF14C3-2CBD-A808-D11C-CC4E18D54CA6}"/>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899488" y="4967527"/>
            <a:ext cx="2917839" cy="1641285"/>
          </a:xfrm>
          <a:prstGeom prst="rect">
            <a:avLst/>
          </a:prstGeom>
        </p:spPr>
      </p:pic>
      <p:sp>
        <p:nvSpPr>
          <p:cNvPr id="17" name="Footer Placeholder 1">
            <a:extLst>
              <a:ext uri="{FF2B5EF4-FFF2-40B4-BE49-F238E27FC236}">
                <a16:creationId xmlns:a16="http://schemas.microsoft.com/office/drawing/2014/main" id="{516E516E-A564-FEE8-3012-366DC2F55682}"/>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2" name="Group 21">
            <a:extLst>
              <a:ext uri="{FF2B5EF4-FFF2-40B4-BE49-F238E27FC236}">
                <a16:creationId xmlns:a16="http://schemas.microsoft.com/office/drawing/2014/main" id="{D0316A96-7B7E-84AD-7BD1-2F93F146B9E5}"/>
              </a:ext>
            </a:extLst>
          </p:cNvPr>
          <p:cNvGrpSpPr/>
          <p:nvPr/>
        </p:nvGrpSpPr>
        <p:grpSpPr>
          <a:xfrm>
            <a:off x="-2073" y="816"/>
            <a:ext cx="1557616" cy="6859085"/>
            <a:chOff x="-2073" y="816"/>
            <a:chExt cx="1557616" cy="6859085"/>
          </a:xfrm>
        </p:grpSpPr>
        <p:sp>
          <p:nvSpPr>
            <p:cNvPr id="19" name="object 24">
              <a:extLst>
                <a:ext uri="{FF2B5EF4-FFF2-40B4-BE49-F238E27FC236}">
                  <a16:creationId xmlns:a16="http://schemas.microsoft.com/office/drawing/2014/main" id="{2FD05C02-ACCC-9239-9653-039687EEC69E}"/>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TextBox 2">
              <a:extLst>
                <a:ext uri="{FF2B5EF4-FFF2-40B4-BE49-F238E27FC236}">
                  <a16:creationId xmlns:a16="http://schemas.microsoft.com/office/drawing/2014/main" id="{A1B7C52B-B2A1-7EA9-27AD-03D3865FCDFF}"/>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22472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9758468-E07E-2F42-9605-9EB7DFCE2CDE}"/>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732AE1BA-8B18-05BB-1C61-D1A6FA688FE5}"/>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6" name="Arrow: Right 5">
              <a:extLst>
                <a:ext uri="{FF2B5EF4-FFF2-40B4-BE49-F238E27FC236}">
                  <a16:creationId xmlns:a16="http://schemas.microsoft.com/office/drawing/2014/main" id="{85024106-287C-2749-5412-91856E38AFBC}"/>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01333" y="2061968"/>
            <a:ext cx="5518843"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It embraces technology to</a:t>
            </a:r>
            <a:endParaRPr lang="en-US">
              <a:solidFill>
                <a:schemeClr val="bg1"/>
              </a:solidFill>
              <a:latin typeface="Century Gothic"/>
            </a:endParaRPr>
          </a:p>
          <a:p>
            <a:pPr marL="457200" indent="-457200">
              <a:buFont typeface="Arial"/>
              <a:buChar char="•"/>
            </a:pPr>
            <a:r>
              <a:rPr lang="en-US" sz="2800">
                <a:solidFill>
                  <a:schemeClr val="bg1"/>
                </a:solidFill>
                <a:latin typeface="Century Gothic"/>
                <a:cs typeface="Calibri"/>
              </a:rPr>
              <a:t>Farm more efficiently</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Reduce water usage  </a:t>
            </a:r>
          </a:p>
          <a:p>
            <a:pPr marL="457200" indent="-457200">
              <a:buFont typeface="Arial"/>
              <a:buChar char="•"/>
            </a:pPr>
            <a:r>
              <a:rPr lang="en-US" sz="2800">
                <a:solidFill>
                  <a:schemeClr val="bg1"/>
                </a:solidFill>
                <a:latin typeface="Century Gothic"/>
                <a:cs typeface="Calibri"/>
              </a:rPr>
              <a:t>Increase productivity </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Collect data</a:t>
            </a:r>
          </a:p>
          <a:p>
            <a:pPr marL="457200" indent="-457200">
              <a:buFont typeface="Arial"/>
              <a:buChar char="•"/>
            </a:pPr>
            <a:r>
              <a:rPr lang="en-US" sz="2800">
                <a:solidFill>
                  <a:schemeClr val="bg1"/>
                </a:solidFill>
                <a:latin typeface="Century Gothic"/>
                <a:cs typeface="Calibri"/>
              </a:rPr>
              <a:t>Improve decision making </a:t>
            </a:r>
            <a:endParaRPr lang="en-US">
              <a:solidFill>
                <a:schemeClr val="bg1"/>
              </a:solidFill>
              <a:latin typeface="Century Gothic"/>
            </a:endParaRPr>
          </a:p>
        </p:txBody>
      </p:sp>
      <p:pic>
        <p:nvPicPr>
          <p:cNvPr id="10" name="Picture 9" descr="A group of robots in a greenhouse&#10;&#10;Description automatically generated">
            <a:extLst>
              <a:ext uri="{FF2B5EF4-FFF2-40B4-BE49-F238E27FC236}">
                <a16:creationId xmlns:a16="http://schemas.microsoft.com/office/drawing/2014/main" id="{6AF60605-1D3D-14D3-C859-D010AF2005A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86061" y="2273098"/>
            <a:ext cx="3608522" cy="2324719"/>
          </a:xfrm>
          <a:prstGeom prst="rect">
            <a:avLst/>
          </a:prstGeom>
        </p:spPr>
      </p:pic>
      <p:pic>
        <p:nvPicPr>
          <p:cNvPr id="15" name="Picture 14" descr="A robot in a field&#10;&#10;Description automatically generated">
            <a:extLst>
              <a:ext uri="{FF2B5EF4-FFF2-40B4-BE49-F238E27FC236}">
                <a16:creationId xmlns:a16="http://schemas.microsoft.com/office/drawing/2014/main" id="{3923AD88-054C-17EA-8526-13C60DFCD1F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86062" y="4529380"/>
            <a:ext cx="3556860" cy="2332494"/>
          </a:xfrm>
          <a:prstGeom prst="rect">
            <a:avLst/>
          </a:prstGeom>
        </p:spPr>
      </p:pic>
      <p:pic>
        <p:nvPicPr>
          <p:cNvPr id="18" name="Picture 17" descr="A cow standing in a milking facility&#10;&#10;Description automatically generated">
            <a:extLst>
              <a:ext uri="{FF2B5EF4-FFF2-40B4-BE49-F238E27FC236}">
                <a16:creationId xmlns:a16="http://schemas.microsoft.com/office/drawing/2014/main" id="{9814A1BF-45D2-4B89-D891-F4335D46786D}"/>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9638" r="357" b="5911"/>
          <a:stretch/>
        </p:blipFill>
        <p:spPr>
          <a:xfrm>
            <a:off x="8586062" y="56474"/>
            <a:ext cx="3595635" cy="2218327"/>
          </a:xfrm>
          <a:prstGeom prst="rect">
            <a:avLst/>
          </a:prstGeom>
        </p:spPr>
      </p:pic>
      <p:pic>
        <p:nvPicPr>
          <p:cNvPr id="7" name="Picture 6" descr="A hand holding a computer and a globe">
            <a:extLst>
              <a:ext uri="{FF2B5EF4-FFF2-40B4-BE49-F238E27FC236}">
                <a16:creationId xmlns:a16="http://schemas.microsoft.com/office/drawing/2014/main" id="{6658F1AB-BDBD-C7EF-5FB4-C24F095C327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909350" y="60088"/>
            <a:ext cx="3556860" cy="1984144"/>
          </a:xfrm>
          <a:prstGeom prst="rect">
            <a:avLst/>
          </a:prstGeom>
        </p:spPr>
      </p:pic>
      <p:sp>
        <p:nvSpPr>
          <p:cNvPr id="12" name="Footer Placeholder 1">
            <a:extLst>
              <a:ext uri="{FF2B5EF4-FFF2-40B4-BE49-F238E27FC236}">
                <a16:creationId xmlns:a16="http://schemas.microsoft.com/office/drawing/2014/main" id="{03FBA4CF-04E8-2B0C-FCCD-2458A4AB6CEC}"/>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19" name="Group 18">
            <a:extLst>
              <a:ext uri="{FF2B5EF4-FFF2-40B4-BE49-F238E27FC236}">
                <a16:creationId xmlns:a16="http://schemas.microsoft.com/office/drawing/2014/main" id="{121E3662-F32C-E07B-792D-7DCFEAB8BD2D}"/>
              </a:ext>
            </a:extLst>
          </p:cNvPr>
          <p:cNvGrpSpPr/>
          <p:nvPr/>
        </p:nvGrpSpPr>
        <p:grpSpPr>
          <a:xfrm>
            <a:off x="-2073" y="816"/>
            <a:ext cx="1557616" cy="6859085"/>
            <a:chOff x="-2073" y="816"/>
            <a:chExt cx="1557616" cy="6859085"/>
          </a:xfrm>
        </p:grpSpPr>
        <p:sp>
          <p:nvSpPr>
            <p:cNvPr id="16" name="object 24">
              <a:extLst>
                <a:ext uri="{FF2B5EF4-FFF2-40B4-BE49-F238E27FC236}">
                  <a16:creationId xmlns:a16="http://schemas.microsoft.com/office/drawing/2014/main" id="{7D97D528-7EF9-AED5-9306-0C60951410DD}"/>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TextBox 2">
              <a:extLst>
                <a:ext uri="{FF2B5EF4-FFF2-40B4-BE49-F238E27FC236}">
                  <a16:creationId xmlns:a16="http://schemas.microsoft.com/office/drawing/2014/main" id="{C49B19BE-8850-6FA3-E406-5156A330BE64}"/>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3992164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673132-E73D-73CE-391C-D365A1B523DE}"/>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FA2C63CF-278E-A572-5EA7-5B7731E165A0}"/>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7" name="Arrow: Right 6">
              <a:extLst>
                <a:ext uri="{FF2B5EF4-FFF2-40B4-BE49-F238E27FC236}">
                  <a16:creationId xmlns:a16="http://schemas.microsoft.com/office/drawing/2014/main" id="{C78A0FF7-AC2E-4115-366F-A177AA8B43FE}"/>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604845" y="2272756"/>
            <a:ext cx="570158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Learn how to run a business </a:t>
            </a:r>
          </a:p>
          <a:p>
            <a:pPr marL="457200" indent="-457200">
              <a:buFont typeface="Arial"/>
              <a:buChar char="•"/>
            </a:pPr>
            <a:r>
              <a:rPr lang="en-US" sz="2800">
                <a:solidFill>
                  <a:schemeClr val="bg1"/>
                </a:solidFill>
                <a:latin typeface="Century Gothic"/>
                <a:cs typeface="Calibri"/>
              </a:rPr>
              <a:t>From growing the product</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Management strategies</a:t>
            </a:r>
          </a:p>
          <a:p>
            <a:pPr marL="457200" indent="-457200">
              <a:buFont typeface="Arial"/>
              <a:buChar char="•"/>
            </a:pPr>
            <a:r>
              <a:rPr lang="en-US" sz="2800">
                <a:solidFill>
                  <a:schemeClr val="bg1"/>
                </a:solidFill>
                <a:latin typeface="Century Gothic"/>
                <a:cs typeface="Calibri"/>
              </a:rPr>
              <a:t>Decision making</a:t>
            </a:r>
          </a:p>
          <a:p>
            <a:pPr marL="457200" indent="-457200">
              <a:buFont typeface="Arial"/>
              <a:buChar char="•"/>
            </a:pPr>
            <a:r>
              <a:rPr lang="en-US" sz="2800">
                <a:solidFill>
                  <a:schemeClr val="bg1"/>
                </a:solidFill>
                <a:latin typeface="Century Gothic"/>
                <a:cs typeface="Calibri"/>
              </a:rPr>
              <a:t>Marketing the product</a:t>
            </a:r>
          </a:p>
        </p:txBody>
      </p:sp>
      <p:pic>
        <p:nvPicPr>
          <p:cNvPr id="6" name="Picture 5" descr="A coffee plantation with red berries&#10;&#10;Description automatically generated">
            <a:extLst>
              <a:ext uri="{FF2B5EF4-FFF2-40B4-BE49-F238E27FC236}">
                <a16:creationId xmlns:a16="http://schemas.microsoft.com/office/drawing/2014/main" id="{9551DB8E-466A-1472-3310-65F99E6C802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67402" y="-66901"/>
            <a:ext cx="2585972" cy="2857694"/>
          </a:xfrm>
          <a:prstGeom prst="rect">
            <a:avLst/>
          </a:prstGeom>
        </p:spPr>
      </p:pic>
      <p:pic>
        <p:nvPicPr>
          <p:cNvPr id="13" name="Picture 12" descr="A can of coffee with a stack of bags&#10;&#10;Description automatically generated">
            <a:extLst>
              <a:ext uri="{FF2B5EF4-FFF2-40B4-BE49-F238E27FC236}">
                <a16:creationId xmlns:a16="http://schemas.microsoft.com/office/drawing/2014/main" id="{9D9C2657-8C8B-59CE-65E6-30E616540DE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948756" y="4632337"/>
            <a:ext cx="2243246" cy="2222559"/>
          </a:xfrm>
          <a:prstGeom prst="rect">
            <a:avLst/>
          </a:prstGeom>
        </p:spPr>
      </p:pic>
      <p:pic>
        <p:nvPicPr>
          <p:cNvPr id="17" name="Picture 16" descr="A cup of coffee with a leaf design on top&#10;&#10;Description automatically generated">
            <a:extLst>
              <a:ext uri="{FF2B5EF4-FFF2-40B4-BE49-F238E27FC236}">
                <a16:creationId xmlns:a16="http://schemas.microsoft.com/office/drawing/2014/main" id="{5718B168-9445-8C67-5A2A-0918DC4E540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356429" y="4451582"/>
            <a:ext cx="4088594" cy="2579937"/>
          </a:xfrm>
          <a:prstGeom prst="rect">
            <a:avLst/>
          </a:prstGeom>
        </p:spPr>
      </p:pic>
      <p:sp>
        <p:nvSpPr>
          <p:cNvPr id="12" name="Footer Placeholder 1">
            <a:extLst>
              <a:ext uri="{FF2B5EF4-FFF2-40B4-BE49-F238E27FC236}">
                <a16:creationId xmlns:a16="http://schemas.microsoft.com/office/drawing/2014/main" id="{6431400F-8FA0-CE61-7D55-EB786C3E47F8}"/>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19" name="Group 18">
            <a:extLst>
              <a:ext uri="{FF2B5EF4-FFF2-40B4-BE49-F238E27FC236}">
                <a16:creationId xmlns:a16="http://schemas.microsoft.com/office/drawing/2014/main" id="{4904DB51-8FD6-E33E-4699-B65A70827FAD}"/>
              </a:ext>
            </a:extLst>
          </p:cNvPr>
          <p:cNvGrpSpPr/>
          <p:nvPr/>
        </p:nvGrpSpPr>
        <p:grpSpPr>
          <a:xfrm>
            <a:off x="-2073" y="816"/>
            <a:ext cx="1557616" cy="6859085"/>
            <a:chOff x="-2073" y="816"/>
            <a:chExt cx="1557616" cy="6859085"/>
          </a:xfrm>
        </p:grpSpPr>
        <p:sp>
          <p:nvSpPr>
            <p:cNvPr id="16" name="object 24">
              <a:extLst>
                <a:ext uri="{FF2B5EF4-FFF2-40B4-BE49-F238E27FC236}">
                  <a16:creationId xmlns:a16="http://schemas.microsoft.com/office/drawing/2014/main" id="{2EF4D402-DBAF-4E87-DA81-7F069C482A5C}"/>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TextBox 2">
              <a:extLst>
                <a:ext uri="{FF2B5EF4-FFF2-40B4-BE49-F238E27FC236}">
                  <a16:creationId xmlns:a16="http://schemas.microsoft.com/office/drawing/2014/main" id="{E80FD00E-7F5E-4C22-5D38-C450EDF99AA4}"/>
                </a:ext>
              </a:extLst>
            </p:cNvPr>
            <p:cNvSpPr txBox="1"/>
            <p:nvPr/>
          </p:nvSpPr>
          <p:spPr>
            <a:xfrm rot="16200000">
              <a:off x="-2398377" y="2824627"/>
              <a:ext cx="6351490" cy="1212256"/>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9" name="Picture 8" descr="A bag of coffee beans&#10;&#10;Description automatically generated">
            <a:extLst>
              <a:ext uri="{FF2B5EF4-FFF2-40B4-BE49-F238E27FC236}">
                <a16:creationId xmlns:a16="http://schemas.microsoft.com/office/drawing/2014/main" id="{53118860-9F42-DC81-2B76-81A945DAFE9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061939" y="2715481"/>
            <a:ext cx="3130061" cy="2083532"/>
          </a:xfrm>
          <a:prstGeom prst="rect">
            <a:avLst/>
          </a:prstGeom>
        </p:spPr>
      </p:pic>
    </p:spTree>
    <p:extLst>
      <p:ext uri="{BB962C8B-B14F-4D97-AF65-F5344CB8AC3E}">
        <p14:creationId xmlns:p14="http://schemas.microsoft.com/office/powerpoint/2010/main" val="135208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74B1B5-F726-6E26-3E9D-8E1D5EA277C8}"/>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9A74ACA4-FDB4-BF23-0D60-564FDBF223F0}"/>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8" name="Arrow: Right 7">
              <a:extLst>
                <a:ext uri="{FF2B5EF4-FFF2-40B4-BE49-F238E27FC236}">
                  <a16:creationId xmlns:a16="http://schemas.microsoft.com/office/drawing/2014/main" id="{3DE25BEC-F48B-0C57-5D2D-C14F5734E4C0}"/>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pic>
        <p:nvPicPr>
          <p:cNvPr id="34" name="Picture 33" descr="A close up of a boot&#10;&#10;Description automatically generated">
            <a:extLst>
              <a:ext uri="{FF2B5EF4-FFF2-40B4-BE49-F238E27FC236}">
                <a16:creationId xmlns:a16="http://schemas.microsoft.com/office/drawing/2014/main" id="{A3E1936D-65BF-EB10-400C-886C77EAF7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625362" y="5009693"/>
            <a:ext cx="1359643" cy="1790412"/>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76477" y="2027818"/>
            <a:ext cx="627926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There are so many opportunities </a:t>
            </a:r>
          </a:p>
          <a:p>
            <a:pPr marL="457200" indent="-457200">
              <a:buFont typeface="Arial"/>
              <a:buChar char="•"/>
            </a:pPr>
            <a:r>
              <a:rPr lang="en-US" sz="2800">
                <a:solidFill>
                  <a:schemeClr val="bg1"/>
                </a:solidFill>
                <a:latin typeface="Century Gothic"/>
                <a:cs typeface="Calibri"/>
              </a:rPr>
              <a:t>60% of ag jobs are in the cities</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There are 6 jobs for every graduate</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Many diverse career paths</a:t>
            </a:r>
            <a:endParaRPr lang="en-US" sz="2800">
              <a:solidFill>
                <a:schemeClr val="bg1"/>
              </a:solidFill>
              <a:latin typeface="Century Gothic"/>
              <a:ea typeface="Calibri"/>
              <a:cs typeface="Calibri"/>
            </a:endParaRPr>
          </a:p>
        </p:txBody>
      </p:sp>
      <p:sp>
        <p:nvSpPr>
          <p:cNvPr id="6" name="TextBox 5">
            <a:extLst>
              <a:ext uri="{FF2B5EF4-FFF2-40B4-BE49-F238E27FC236}">
                <a16:creationId xmlns:a16="http://schemas.microsoft.com/office/drawing/2014/main" id="{422B39F6-DD4F-9A81-CE0B-E7420A0B3B3F}"/>
              </a:ext>
            </a:extLst>
          </p:cNvPr>
          <p:cNvSpPr txBox="1"/>
          <p:nvPr/>
        </p:nvSpPr>
        <p:spPr>
          <a:xfrm>
            <a:off x="8536859" y="1465350"/>
            <a:ext cx="365759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cs typeface="Calibri" panose="020F0502020204030204"/>
                <a:hlinkClick r:id="rId4"/>
              </a:rPr>
              <a:t>A</a:t>
            </a:r>
            <a:r>
              <a:rPr lang="en-US" sz="2400">
                <a:latin typeface="Century Gothic"/>
                <a:cs typeface="Calibri" panose="020F0502020204030204"/>
                <a:hlinkClick r:id="rId4"/>
              </a:rPr>
              <a:t>gricultural economist</a:t>
            </a:r>
            <a:endParaRPr lang="en-US" sz="2400">
              <a:latin typeface="Century Gothic"/>
              <a:cs typeface="Calibri"/>
            </a:endParaRPr>
          </a:p>
          <a:p>
            <a:r>
              <a:rPr lang="en-US" sz="2400" b="1">
                <a:solidFill>
                  <a:srgbClr val="0563C1"/>
                </a:solidFill>
                <a:latin typeface="Century Gothic"/>
                <a:cs typeface="Calibri"/>
                <a:hlinkClick r:id="rId5">
                  <a:extLst>
                    <a:ext uri="{A12FA001-AC4F-418D-AE19-62706E023703}">
                      <ahyp:hlinkClr xmlns:ahyp="http://schemas.microsoft.com/office/drawing/2018/hyperlinkcolor" val="tx"/>
                    </a:ext>
                  </a:extLst>
                </a:hlinkClick>
              </a:rPr>
              <a:t>G</a:t>
            </a:r>
            <a:r>
              <a:rPr lang="en-US" sz="2400">
                <a:solidFill>
                  <a:srgbClr val="0563C1"/>
                </a:solidFill>
                <a:latin typeface="Century Gothic"/>
                <a:cs typeface="Calibri"/>
                <a:hlinkClick r:id="rId5">
                  <a:extLst>
                    <a:ext uri="{A12FA001-AC4F-418D-AE19-62706E023703}">
                      <ahyp:hlinkClr xmlns:ahyp="http://schemas.microsoft.com/office/drawing/2018/hyperlinkcolor" val="tx"/>
                    </a:ext>
                  </a:extLst>
                </a:hlinkClick>
              </a:rPr>
              <a:t>IS Officer</a:t>
            </a:r>
            <a:endParaRPr lang="en-US" sz="2400">
              <a:solidFill>
                <a:srgbClr val="0563C1"/>
              </a:solidFill>
              <a:latin typeface="Century Gothic"/>
              <a:cs typeface="Calibri"/>
            </a:endParaRPr>
          </a:p>
          <a:p>
            <a:r>
              <a:rPr lang="en-US" sz="2400" b="1">
                <a:solidFill>
                  <a:srgbClr val="0563C1"/>
                </a:solidFill>
                <a:latin typeface="Century Gothic"/>
                <a:cs typeface="Calibri"/>
                <a:hlinkClick r:id="rId6">
                  <a:extLst>
                    <a:ext uri="{A12FA001-AC4F-418D-AE19-62706E023703}">
                      <ahyp:hlinkClr xmlns:ahyp="http://schemas.microsoft.com/office/drawing/2018/hyperlinkcolor" val="tx"/>
                    </a:ext>
                  </a:extLst>
                </a:hlinkClick>
              </a:rPr>
              <a:t>R</a:t>
            </a:r>
            <a:r>
              <a:rPr lang="en-US" sz="2400">
                <a:solidFill>
                  <a:srgbClr val="0563C1"/>
                </a:solidFill>
                <a:latin typeface="Century Gothic"/>
                <a:cs typeface="Calibri"/>
                <a:hlinkClick r:id="rId6">
                  <a:extLst>
                    <a:ext uri="{A12FA001-AC4F-418D-AE19-62706E023703}">
                      <ahyp:hlinkClr xmlns:ahyp="http://schemas.microsoft.com/office/drawing/2018/hyperlinkcolor" val="tx"/>
                    </a:ext>
                  </a:extLst>
                </a:hlinkClick>
              </a:rPr>
              <a:t>ural sociologist</a:t>
            </a:r>
            <a:endParaRPr lang="en-US" sz="2400">
              <a:solidFill>
                <a:srgbClr val="0563C1"/>
              </a:solidFill>
              <a:latin typeface="Century Gothic"/>
              <a:cs typeface="Calibri"/>
            </a:endParaRPr>
          </a:p>
          <a:p>
            <a:r>
              <a:rPr lang="en-US" sz="2400" b="1">
                <a:solidFill>
                  <a:srgbClr val="0563C1"/>
                </a:solidFill>
                <a:latin typeface="Century Gothic"/>
                <a:cs typeface="Calibri"/>
                <a:hlinkClick r:id="rId7">
                  <a:extLst>
                    <a:ext uri="{A12FA001-AC4F-418D-AE19-62706E023703}">
                      <ahyp:hlinkClr xmlns:ahyp="http://schemas.microsoft.com/office/drawing/2018/hyperlinkcolor" val="tx"/>
                    </a:ext>
                  </a:extLst>
                </a:hlinkClick>
              </a:rPr>
              <a:t>I</a:t>
            </a:r>
            <a:r>
              <a:rPr lang="en-US" sz="2400">
                <a:solidFill>
                  <a:srgbClr val="0563C1"/>
                </a:solidFill>
                <a:latin typeface="Century Gothic"/>
                <a:cs typeface="Calibri"/>
                <a:hlinkClick r:id="rId7">
                  <a:extLst>
                    <a:ext uri="{A12FA001-AC4F-418D-AE19-62706E023703}">
                      <ahyp:hlinkClr xmlns:ahyp="http://schemas.microsoft.com/office/drawing/2018/hyperlinkcolor" val="tx"/>
                    </a:ext>
                  </a:extLst>
                </a:hlinkClick>
              </a:rPr>
              <a:t>chthyologist</a:t>
            </a:r>
            <a:endParaRPr lang="en-US" sz="2400">
              <a:solidFill>
                <a:srgbClr val="0563C1"/>
              </a:solidFill>
              <a:latin typeface="Century Gothic"/>
              <a:cs typeface="Calibri"/>
            </a:endParaRPr>
          </a:p>
          <a:p>
            <a:r>
              <a:rPr lang="en-US" sz="2400" b="1">
                <a:solidFill>
                  <a:srgbClr val="0563C1"/>
                </a:solidFill>
                <a:latin typeface="Century Gothic"/>
                <a:cs typeface="Calibri"/>
                <a:hlinkClick r:id="rId8"/>
              </a:rPr>
              <a:t>C</a:t>
            </a:r>
            <a:r>
              <a:rPr lang="en-US" sz="2400">
                <a:solidFill>
                  <a:srgbClr val="0563C1"/>
                </a:solidFill>
                <a:latin typeface="Century Gothic"/>
                <a:cs typeface="Calibri"/>
                <a:hlinkClick r:id="rId8"/>
              </a:rPr>
              <a:t>ommodity trader</a:t>
            </a:r>
            <a:endParaRPr lang="en-US" sz="2400">
              <a:solidFill>
                <a:srgbClr val="0563C1"/>
              </a:solidFill>
              <a:latin typeface="Century Gothic"/>
              <a:cs typeface="Calibri"/>
            </a:endParaRPr>
          </a:p>
          <a:p>
            <a:r>
              <a:rPr lang="en-US" sz="2400" b="1">
                <a:solidFill>
                  <a:srgbClr val="0563C1"/>
                </a:solidFill>
                <a:latin typeface="Century Gothic"/>
                <a:cs typeface="Calibri"/>
                <a:hlinkClick r:id="rId9"/>
              </a:rPr>
              <a:t>U</a:t>
            </a:r>
            <a:r>
              <a:rPr lang="en-US" sz="2400">
                <a:solidFill>
                  <a:srgbClr val="0563C1"/>
                </a:solidFill>
                <a:latin typeface="Century Gothic"/>
                <a:cs typeface="Calibri"/>
                <a:hlinkClick r:id="rId9"/>
              </a:rPr>
              <a:t>niversity lecturer</a:t>
            </a:r>
            <a:endParaRPr lang="en-US" sz="2400">
              <a:solidFill>
                <a:srgbClr val="0563C1"/>
              </a:solidFill>
              <a:latin typeface="Century Gothic"/>
              <a:cs typeface="Calibri"/>
            </a:endParaRPr>
          </a:p>
          <a:p>
            <a:r>
              <a:rPr lang="en-US" sz="2400" b="1">
                <a:solidFill>
                  <a:srgbClr val="0563C1"/>
                </a:solidFill>
                <a:latin typeface="Century Gothic"/>
                <a:cs typeface="Calibri"/>
                <a:hlinkClick r:id="rId10"/>
              </a:rPr>
              <a:t>L</a:t>
            </a:r>
            <a:r>
              <a:rPr lang="en-US" sz="2400">
                <a:solidFill>
                  <a:srgbClr val="0563C1"/>
                </a:solidFill>
                <a:latin typeface="Century Gothic"/>
                <a:cs typeface="Calibri"/>
                <a:hlinkClick r:id="rId10"/>
              </a:rPr>
              <a:t>ogistics coordinator</a:t>
            </a:r>
            <a:endParaRPr lang="en-US" sz="2400">
              <a:solidFill>
                <a:srgbClr val="0563C1"/>
              </a:solidFill>
              <a:latin typeface="Century Gothic"/>
              <a:cs typeface="Calibri"/>
            </a:endParaRPr>
          </a:p>
          <a:p>
            <a:r>
              <a:rPr lang="en-US" sz="2400" b="1">
                <a:solidFill>
                  <a:srgbClr val="0563C1"/>
                </a:solidFill>
                <a:latin typeface="Century Gothic"/>
                <a:cs typeface="Calibri"/>
                <a:hlinkClick r:id="rId11"/>
              </a:rPr>
              <a:t>T</a:t>
            </a:r>
            <a:r>
              <a:rPr lang="en-US" sz="2400">
                <a:solidFill>
                  <a:srgbClr val="0563C1"/>
                </a:solidFill>
                <a:latin typeface="Century Gothic"/>
                <a:cs typeface="Calibri"/>
                <a:hlinkClick r:id="rId11"/>
              </a:rPr>
              <a:t>oxicologist</a:t>
            </a:r>
            <a:endParaRPr lang="en-US" sz="2400">
              <a:solidFill>
                <a:srgbClr val="0563C1"/>
              </a:solidFill>
              <a:latin typeface="Century Gothic"/>
              <a:cs typeface="Calibri"/>
            </a:endParaRPr>
          </a:p>
          <a:p>
            <a:r>
              <a:rPr lang="en-US" sz="2400" b="1">
                <a:solidFill>
                  <a:srgbClr val="0563C1"/>
                </a:solidFill>
                <a:latin typeface="Century Gothic"/>
                <a:cs typeface="Calibri"/>
                <a:hlinkClick r:id="rId12"/>
              </a:rPr>
              <a:t>U</a:t>
            </a:r>
            <a:r>
              <a:rPr lang="en-US" sz="2400">
                <a:solidFill>
                  <a:srgbClr val="0563C1"/>
                </a:solidFill>
                <a:latin typeface="Century Gothic"/>
                <a:cs typeface="Calibri"/>
                <a:hlinkClick r:id="rId12"/>
              </a:rPr>
              <a:t>nderwater technician</a:t>
            </a:r>
            <a:endParaRPr lang="en-US" sz="2400">
              <a:solidFill>
                <a:srgbClr val="0563C1"/>
              </a:solidFill>
              <a:latin typeface="Century Gothic"/>
              <a:cs typeface="Calibri"/>
            </a:endParaRPr>
          </a:p>
          <a:p>
            <a:r>
              <a:rPr lang="en-US" sz="2400" b="1">
                <a:solidFill>
                  <a:srgbClr val="0563C1"/>
                </a:solidFill>
                <a:latin typeface="Century Gothic"/>
                <a:cs typeface="Calibri"/>
                <a:hlinkClick r:id="rId13"/>
              </a:rPr>
              <a:t>R</a:t>
            </a:r>
            <a:r>
              <a:rPr lang="en-US" sz="2400">
                <a:solidFill>
                  <a:srgbClr val="0563C1"/>
                </a:solidFill>
                <a:latin typeface="Century Gothic"/>
                <a:cs typeface="Calibri"/>
                <a:hlinkClick r:id="rId13"/>
              </a:rPr>
              <a:t>esearch scientist</a:t>
            </a:r>
            <a:endParaRPr lang="en-US" sz="2400">
              <a:solidFill>
                <a:srgbClr val="0563C1"/>
              </a:solidFill>
              <a:latin typeface="Century Gothic"/>
              <a:cs typeface="Calibri"/>
            </a:endParaRPr>
          </a:p>
          <a:p>
            <a:r>
              <a:rPr lang="en-US" sz="2400" b="1">
                <a:solidFill>
                  <a:srgbClr val="0563C1"/>
                </a:solidFill>
                <a:latin typeface="Century Gothic"/>
                <a:cs typeface="Calibri"/>
                <a:hlinkClick r:id="rId14"/>
              </a:rPr>
              <a:t>E</a:t>
            </a:r>
            <a:r>
              <a:rPr lang="en-US" sz="2400">
                <a:solidFill>
                  <a:srgbClr val="0563C1"/>
                </a:solidFill>
                <a:latin typeface="Century Gothic"/>
                <a:cs typeface="Calibri"/>
                <a:hlinkClick r:id="rId14"/>
              </a:rPr>
              <a:t>xtension officer</a:t>
            </a:r>
            <a:endParaRPr lang="en-US" sz="2400">
              <a:latin typeface="Century Gothic"/>
              <a:cs typeface="Calibri"/>
            </a:endParaRPr>
          </a:p>
        </p:txBody>
      </p:sp>
      <p:pic>
        <p:nvPicPr>
          <p:cNvPr id="7" name="Picture 6" descr="A pair of black sneakers&#10;&#10;Description automatically generated">
            <a:extLst>
              <a:ext uri="{FF2B5EF4-FFF2-40B4-BE49-F238E27FC236}">
                <a16:creationId xmlns:a16="http://schemas.microsoft.com/office/drawing/2014/main" id="{1605FCB8-3453-6DD8-0693-9262AA3F7C8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329354" y="4787692"/>
            <a:ext cx="1746737" cy="2065632"/>
          </a:xfrm>
          <a:prstGeom prst="rect">
            <a:avLst/>
          </a:prstGeom>
        </p:spPr>
      </p:pic>
      <p:pic>
        <p:nvPicPr>
          <p:cNvPr id="10" name="Picture 9" descr="A black high heeled shoe&#10;&#10;Description automatically generated">
            <a:extLst>
              <a:ext uri="{FF2B5EF4-FFF2-40B4-BE49-F238E27FC236}">
                <a16:creationId xmlns:a16="http://schemas.microsoft.com/office/drawing/2014/main" id="{51979F1D-FD8D-2690-F9AC-40971A2D3948}"/>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4021014" y="158115"/>
            <a:ext cx="1664677" cy="1688417"/>
          </a:xfrm>
          <a:prstGeom prst="rect">
            <a:avLst/>
          </a:prstGeom>
        </p:spPr>
      </p:pic>
      <p:pic>
        <p:nvPicPr>
          <p:cNvPr id="14" name="Picture 13" descr="A pair of shiny brown shoes&#10;&#10;Description automatically generated">
            <a:extLst>
              <a:ext uri="{FF2B5EF4-FFF2-40B4-BE49-F238E27FC236}">
                <a16:creationId xmlns:a16="http://schemas.microsoft.com/office/drawing/2014/main" id="{7C01DC20-602E-EAE6-4C0D-267DA3CDCB28}"/>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1219199" y="468132"/>
            <a:ext cx="2743199" cy="1279399"/>
          </a:xfrm>
          <a:prstGeom prst="rect">
            <a:avLst/>
          </a:prstGeom>
        </p:spPr>
      </p:pic>
      <p:pic>
        <p:nvPicPr>
          <p:cNvPr id="31" name="Picture 30" descr="A pair of black boots&#10;&#10;Description automatically generated">
            <a:extLst>
              <a:ext uri="{FF2B5EF4-FFF2-40B4-BE49-F238E27FC236}">
                <a16:creationId xmlns:a16="http://schemas.microsoft.com/office/drawing/2014/main" id="{6CB1F09D-F2D1-A04E-A7E8-F425CCFEED25}"/>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9318849" y="161816"/>
            <a:ext cx="2080515" cy="1458591"/>
          </a:xfrm>
          <a:prstGeom prst="rect">
            <a:avLst/>
          </a:prstGeom>
        </p:spPr>
      </p:pic>
      <p:pic>
        <p:nvPicPr>
          <p:cNvPr id="38" name="Picture 37" descr="A pair of brown boots&#10;&#10;Description automatically generated">
            <a:extLst>
              <a:ext uri="{FF2B5EF4-FFF2-40B4-BE49-F238E27FC236}">
                <a16:creationId xmlns:a16="http://schemas.microsoft.com/office/drawing/2014/main" id="{14580A2F-4470-ACCB-3F98-8E7D8D3CCA1D}"/>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6538072" y="789229"/>
            <a:ext cx="1781908" cy="1922268"/>
          </a:xfrm>
          <a:prstGeom prst="rect">
            <a:avLst/>
          </a:prstGeom>
        </p:spPr>
      </p:pic>
      <p:pic>
        <p:nvPicPr>
          <p:cNvPr id="41" name="Picture 40" descr="A pair of blue flippers&#10;&#10;Description automatically generated">
            <a:extLst>
              <a:ext uri="{FF2B5EF4-FFF2-40B4-BE49-F238E27FC236}">
                <a16:creationId xmlns:a16="http://schemas.microsoft.com/office/drawing/2014/main" id="{587CFE47-A36D-FB51-44CB-23308DD9F1DD}"/>
              </a:ext>
            </a:extLst>
          </p:cNvPr>
          <p:cNvPicPr>
            <a:picLocks noChangeAspect="1"/>
          </p:cNvPicPr>
          <p:nvPr/>
        </p:nvPicPr>
        <p:blipFill>
          <a:blip r:embed="rId25">
            <a:extLst>
              <a:ext uri="{837473B0-CC2E-450A-ABE3-18F120FF3D39}">
                <a1611:picAttrSrcUrl xmlns:a1611="http://schemas.microsoft.com/office/drawing/2016/11/main" r:id="rId26"/>
              </a:ext>
            </a:extLst>
          </a:blip>
          <a:stretch>
            <a:fillRect/>
          </a:stretch>
        </p:blipFill>
        <p:spPr>
          <a:xfrm rot="8280000">
            <a:off x="6764701" y="5231111"/>
            <a:ext cx="1949623" cy="1910805"/>
          </a:xfrm>
          <a:prstGeom prst="rect">
            <a:avLst/>
          </a:prstGeom>
        </p:spPr>
      </p:pic>
      <p:sp>
        <p:nvSpPr>
          <p:cNvPr id="13" name="Footer Placeholder 1">
            <a:extLst>
              <a:ext uri="{FF2B5EF4-FFF2-40B4-BE49-F238E27FC236}">
                <a16:creationId xmlns:a16="http://schemas.microsoft.com/office/drawing/2014/main" id="{77F4417D-ECF5-DD9F-B010-7945C059FD39}"/>
              </a:ext>
            </a:extLst>
          </p:cNvPr>
          <p:cNvSpPr txBox="1">
            <a:spLocks/>
          </p:cNvSpPr>
          <p:nvPr/>
        </p:nvSpPr>
        <p:spPr>
          <a:xfrm rot="18900000" flipH="1">
            <a:off x="5018045" y="4897125"/>
            <a:ext cx="4401517" cy="41039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19" name="Group 18">
            <a:extLst>
              <a:ext uri="{FF2B5EF4-FFF2-40B4-BE49-F238E27FC236}">
                <a16:creationId xmlns:a16="http://schemas.microsoft.com/office/drawing/2014/main" id="{08C22E33-FD80-D8DA-5869-DC269FECE816}"/>
              </a:ext>
            </a:extLst>
          </p:cNvPr>
          <p:cNvGrpSpPr/>
          <p:nvPr/>
        </p:nvGrpSpPr>
        <p:grpSpPr>
          <a:xfrm>
            <a:off x="-2073" y="816"/>
            <a:ext cx="1557616" cy="6859085"/>
            <a:chOff x="-2073" y="816"/>
            <a:chExt cx="1557616" cy="6859085"/>
          </a:xfrm>
        </p:grpSpPr>
        <p:sp>
          <p:nvSpPr>
            <p:cNvPr id="17" name="object 24">
              <a:extLst>
                <a:ext uri="{FF2B5EF4-FFF2-40B4-BE49-F238E27FC236}">
                  <a16:creationId xmlns:a16="http://schemas.microsoft.com/office/drawing/2014/main" id="{9C93E251-2BC3-E6F8-590B-52DE4A906953}"/>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TextBox 2">
              <a:extLst>
                <a:ext uri="{FF2B5EF4-FFF2-40B4-BE49-F238E27FC236}">
                  <a16:creationId xmlns:a16="http://schemas.microsoft.com/office/drawing/2014/main" id="{504F80C7-7B56-E8C9-F014-3FFECAA04371}"/>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28" name="Picture 27" descr="A pair of black rain boots&#10;&#10;Description automatically generated">
            <a:extLst>
              <a:ext uri="{FF2B5EF4-FFF2-40B4-BE49-F238E27FC236}">
                <a16:creationId xmlns:a16="http://schemas.microsoft.com/office/drawing/2014/main" id="{74F64594-BB5A-47D7-E895-618A020D5E19}"/>
              </a:ext>
            </a:extLst>
          </p:cNvPr>
          <p:cNvPicPr>
            <a:picLocks noChangeAspect="1"/>
          </p:cNvPicPr>
          <p:nvPr/>
        </p:nvPicPr>
        <p:blipFill>
          <a:blip r:embed="rId27">
            <a:extLst>
              <a:ext uri="{837473B0-CC2E-450A-ABE3-18F120FF3D39}">
                <a1611:picAttrSrcUrl xmlns:a1611="http://schemas.microsoft.com/office/drawing/2016/11/main" r:id="rId28"/>
              </a:ext>
            </a:extLst>
          </a:blip>
          <a:stretch>
            <a:fillRect/>
          </a:stretch>
        </p:blipFill>
        <p:spPr>
          <a:xfrm>
            <a:off x="1145479" y="4123309"/>
            <a:ext cx="1733838" cy="2624643"/>
          </a:xfrm>
          <a:prstGeom prst="rect">
            <a:avLst/>
          </a:prstGeom>
        </p:spPr>
      </p:pic>
    </p:spTree>
    <p:extLst>
      <p:ext uri="{BB962C8B-B14F-4D97-AF65-F5344CB8AC3E}">
        <p14:creationId xmlns:p14="http://schemas.microsoft.com/office/powerpoint/2010/main" val="12256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DCB342-CC6E-C934-81A4-42747CC2AB84}"/>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12BB18F8-2CC4-E582-BF95-34581E05D818}"/>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6" name="Arrow: Right 5">
              <a:extLst>
                <a:ext uri="{FF2B5EF4-FFF2-40B4-BE49-F238E27FC236}">
                  <a16:creationId xmlns:a16="http://schemas.microsoft.com/office/drawing/2014/main" id="{59BBB372-3420-923D-45DD-DC0D91F83867}"/>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00611" y="2121837"/>
            <a:ext cx="570158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Century Gothic"/>
                <a:cs typeface="Calibri"/>
              </a:rPr>
              <a:t>You could work in a</a:t>
            </a:r>
            <a:endParaRPr lang="en-US" dirty="0">
              <a:solidFill>
                <a:schemeClr val="bg1"/>
              </a:solidFill>
              <a:latin typeface="Century Gothic"/>
              <a:ea typeface="Calibri" panose="020F0502020204030204"/>
              <a:cs typeface="Calibri" panose="020F0502020204030204"/>
            </a:endParaRPr>
          </a:p>
          <a:p>
            <a:pPr marL="457200" indent="-457200">
              <a:buFont typeface="Arial"/>
              <a:buChar char="•"/>
            </a:pPr>
            <a:r>
              <a:rPr lang="en-US" sz="2800" dirty="0">
                <a:solidFill>
                  <a:schemeClr val="bg1"/>
                </a:solidFill>
                <a:latin typeface="Century Gothic"/>
                <a:cs typeface="Calibri"/>
              </a:rPr>
              <a:t>Laboratory</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Field</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Film set</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Office</a:t>
            </a:r>
            <a:endParaRPr lang="en-US" dirty="0">
              <a:solidFill>
                <a:schemeClr val="bg1"/>
              </a:solidFill>
              <a:latin typeface="Century Gothic"/>
              <a:cs typeface="Calibri"/>
            </a:endParaRPr>
          </a:p>
        </p:txBody>
      </p:sp>
      <p:pic>
        <p:nvPicPr>
          <p:cNvPr id="12" name="Picture 11" descr="A metal object with a black cord&#10;&#10;Description automatically generated">
            <a:extLst>
              <a:ext uri="{FF2B5EF4-FFF2-40B4-BE49-F238E27FC236}">
                <a16:creationId xmlns:a16="http://schemas.microsoft.com/office/drawing/2014/main" id="{F555A2AA-E7A4-6EBC-1169-ADFACA84C42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76459" y="1016974"/>
            <a:ext cx="3033133" cy="3293215"/>
          </a:xfrm>
          <a:prstGeom prst="rect">
            <a:avLst/>
          </a:prstGeom>
        </p:spPr>
      </p:pic>
      <p:pic>
        <p:nvPicPr>
          <p:cNvPr id="9" name="Picture 8" descr="A green plant with yellow flowers&#10;&#10;Description automatically generated">
            <a:extLst>
              <a:ext uri="{FF2B5EF4-FFF2-40B4-BE49-F238E27FC236}">
                <a16:creationId xmlns:a16="http://schemas.microsoft.com/office/drawing/2014/main" id="{57A27389-A1AD-1CE5-2DC6-CEC8525EDD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41864" y="-156505"/>
            <a:ext cx="3421621" cy="6858000"/>
          </a:xfrm>
          <a:prstGeom prst="rect">
            <a:avLst/>
          </a:prstGeom>
        </p:spPr>
      </p:pic>
      <p:pic>
        <p:nvPicPr>
          <p:cNvPr id="11" name="Picture 10" descr="A camera on a tripod&#10;&#10;Description automatically generated">
            <a:extLst>
              <a:ext uri="{FF2B5EF4-FFF2-40B4-BE49-F238E27FC236}">
                <a16:creationId xmlns:a16="http://schemas.microsoft.com/office/drawing/2014/main" id="{6C403B01-C742-0526-85C4-FF145AA9BF2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00803" y="-267188"/>
            <a:ext cx="3418775" cy="7301552"/>
          </a:xfrm>
          <a:prstGeom prst="rect">
            <a:avLst/>
          </a:prstGeom>
        </p:spPr>
      </p:pic>
      <p:sp>
        <p:nvSpPr>
          <p:cNvPr id="13" name="TextBox 12">
            <a:extLst>
              <a:ext uri="{FF2B5EF4-FFF2-40B4-BE49-F238E27FC236}">
                <a16:creationId xmlns:a16="http://schemas.microsoft.com/office/drawing/2014/main" id="{562FE019-9D42-82CC-89E0-9C4E5D12C810}"/>
              </a:ext>
            </a:extLst>
          </p:cNvPr>
          <p:cNvSpPr txBox="1"/>
          <p:nvPr/>
        </p:nvSpPr>
        <p:spPr>
          <a:xfrm>
            <a:off x="9179353" y="7133243"/>
            <a:ext cx="3202686" cy="369332"/>
          </a:xfrm>
          <a:prstGeom prst="rect">
            <a:avLst/>
          </a:prstGeom>
          <a:noFill/>
        </p:spPr>
        <p:txBody>
          <a:bodyPr wrap="square" rtlCol="0">
            <a:spAutoFit/>
          </a:bodyPr>
          <a:lstStyle/>
          <a:p>
            <a:r>
              <a:rPr lang="en-AU" sz="900">
                <a:latin typeface="Century Gothic"/>
                <a:hlinkClick r:id="rId7" tooltip="https://www.freepngimg.com/png/87973-movie-tripod-accessory-camera-photographic-film"/>
              </a:rPr>
              <a:t>This Photo</a:t>
            </a:r>
            <a:r>
              <a:rPr lang="en-AU" sz="900">
                <a:latin typeface="Century Gothic"/>
              </a:rPr>
              <a:t> by Unknown Author is licensed under </a:t>
            </a:r>
            <a:r>
              <a:rPr lang="en-AU" sz="900">
                <a:latin typeface="Century Gothic"/>
                <a:hlinkClick r:id="rId8" tooltip="https://creativecommons.org/licenses/by-nc/3.0/"/>
              </a:rPr>
              <a:t>CC BY-NC</a:t>
            </a:r>
            <a:endParaRPr lang="en-AU" sz="900">
              <a:latin typeface="Century Gothic"/>
            </a:endParaRPr>
          </a:p>
        </p:txBody>
      </p:sp>
      <p:pic>
        <p:nvPicPr>
          <p:cNvPr id="15" name="Picture 14" descr="A desk with drawers and a computer monitor">
            <a:extLst>
              <a:ext uri="{FF2B5EF4-FFF2-40B4-BE49-F238E27FC236}">
                <a16:creationId xmlns:a16="http://schemas.microsoft.com/office/drawing/2014/main" id="{3A71638B-78CE-F5A5-9287-0C6A3ED3EDE6}"/>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467946" y="4434144"/>
            <a:ext cx="3812076" cy="2170689"/>
          </a:xfrm>
          <a:prstGeom prst="rect">
            <a:avLst/>
          </a:prstGeom>
        </p:spPr>
      </p:pic>
      <p:sp>
        <p:nvSpPr>
          <p:cNvPr id="14" name="Footer Placeholder 1">
            <a:extLst>
              <a:ext uri="{FF2B5EF4-FFF2-40B4-BE49-F238E27FC236}">
                <a16:creationId xmlns:a16="http://schemas.microsoft.com/office/drawing/2014/main" id="{73D95643-186A-F4E7-4D75-DF2D2C8315D6}"/>
              </a:ext>
            </a:extLst>
          </p:cNvPr>
          <p:cNvSpPr txBox="1">
            <a:spLocks/>
          </p:cNvSpPr>
          <p:nvPr/>
        </p:nvSpPr>
        <p:spPr>
          <a:xfrm rot="18900000" flipH="1">
            <a:off x="4316606" y="5186868"/>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0" name="Group 19">
            <a:extLst>
              <a:ext uri="{FF2B5EF4-FFF2-40B4-BE49-F238E27FC236}">
                <a16:creationId xmlns:a16="http://schemas.microsoft.com/office/drawing/2014/main" id="{9CF7199E-AE90-F0A6-B390-F77CD2B7E945}"/>
              </a:ext>
            </a:extLst>
          </p:cNvPr>
          <p:cNvGrpSpPr/>
          <p:nvPr/>
        </p:nvGrpSpPr>
        <p:grpSpPr>
          <a:xfrm>
            <a:off x="-2073" y="816"/>
            <a:ext cx="1557616" cy="6859085"/>
            <a:chOff x="-2073" y="816"/>
            <a:chExt cx="1557616" cy="6859085"/>
          </a:xfrm>
        </p:grpSpPr>
        <p:sp>
          <p:nvSpPr>
            <p:cNvPr id="18" name="object 24">
              <a:extLst>
                <a:ext uri="{FF2B5EF4-FFF2-40B4-BE49-F238E27FC236}">
                  <a16:creationId xmlns:a16="http://schemas.microsoft.com/office/drawing/2014/main" id="{EED39466-819F-91DB-8663-16D4AD5BD8A4}"/>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TextBox 2">
              <a:extLst>
                <a:ext uri="{FF2B5EF4-FFF2-40B4-BE49-F238E27FC236}">
                  <a16:creationId xmlns:a16="http://schemas.microsoft.com/office/drawing/2014/main" id="{72E891E0-754D-8A28-AE5E-EE05ABABEAEA}"/>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237794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amera on the grass&#10;&#10;Description automatically generated">
            <a:extLst>
              <a:ext uri="{FF2B5EF4-FFF2-40B4-BE49-F238E27FC236}">
                <a16:creationId xmlns:a16="http://schemas.microsoft.com/office/drawing/2014/main" id="{CA48214F-29D5-0034-64BB-BD70DA3347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3017" y="-17813"/>
            <a:ext cx="5751652" cy="3837733"/>
          </a:xfrm>
          <a:prstGeom prst="rect">
            <a:avLst/>
          </a:prstGeom>
        </p:spPr>
      </p:pic>
      <p:pic>
        <p:nvPicPr>
          <p:cNvPr id="25" name="Picture 24" descr="A person in a lab coat holding a pipette&#10;&#10;Description automatically generated">
            <a:extLst>
              <a:ext uri="{FF2B5EF4-FFF2-40B4-BE49-F238E27FC236}">
                <a16:creationId xmlns:a16="http://schemas.microsoft.com/office/drawing/2014/main" id="{ED54A7BA-841A-D9A7-BB09-921FB2018C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84122" y="3315293"/>
            <a:ext cx="5314061" cy="3542707"/>
          </a:xfrm>
          <a:prstGeom prst="rect">
            <a:avLst/>
          </a:prstGeom>
        </p:spPr>
      </p:pic>
      <p:pic>
        <p:nvPicPr>
          <p:cNvPr id="24" name="Picture 23" descr="A person holding a sign in front of a corn field&#10;&#10;Description automatically generated">
            <a:extLst>
              <a:ext uri="{FF2B5EF4-FFF2-40B4-BE49-F238E27FC236}">
                <a16:creationId xmlns:a16="http://schemas.microsoft.com/office/drawing/2014/main" id="{2945E33F-4DFE-6977-CDE4-114A34D1FC41}"/>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8383" r="-368" b="636"/>
          <a:stretch/>
        </p:blipFill>
        <p:spPr>
          <a:xfrm>
            <a:off x="6561029" y="3437461"/>
            <a:ext cx="5651448" cy="3422829"/>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pic>
        <p:nvPicPr>
          <p:cNvPr id="29" name="Picture 28" descr="A person using a calculator">
            <a:extLst>
              <a:ext uri="{FF2B5EF4-FFF2-40B4-BE49-F238E27FC236}">
                <a16:creationId xmlns:a16="http://schemas.microsoft.com/office/drawing/2014/main" id="{261EA58C-29D3-0E90-6BF4-2D8D5DB3F971}"/>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12828"/>
          <a:stretch/>
        </p:blipFill>
        <p:spPr>
          <a:xfrm>
            <a:off x="1284122" y="-45968"/>
            <a:ext cx="5709873" cy="3478480"/>
          </a:xfrm>
          <a:prstGeom prst="rect">
            <a:avLst/>
          </a:prstGeom>
        </p:spPr>
      </p:pic>
      <p:sp>
        <p:nvSpPr>
          <p:cNvPr id="30" name="TextBox 29">
            <a:extLst>
              <a:ext uri="{FF2B5EF4-FFF2-40B4-BE49-F238E27FC236}">
                <a16:creationId xmlns:a16="http://schemas.microsoft.com/office/drawing/2014/main" id="{D8161461-426E-9A58-4E9E-BE211985953E}"/>
              </a:ext>
            </a:extLst>
          </p:cNvPr>
          <p:cNvSpPr txBox="1"/>
          <p:nvPr/>
        </p:nvSpPr>
        <p:spPr>
          <a:xfrm>
            <a:off x="0" y="6858000"/>
            <a:ext cx="12192000" cy="230832"/>
          </a:xfrm>
          <a:prstGeom prst="rect">
            <a:avLst/>
          </a:prstGeom>
          <a:noFill/>
        </p:spPr>
        <p:txBody>
          <a:bodyPr wrap="square" rtlCol="0">
            <a:spAutoFit/>
          </a:bodyPr>
          <a:lstStyle/>
          <a:p>
            <a:r>
              <a:rPr lang="en-AU" sz="900">
                <a:latin typeface="Century Gothic"/>
                <a:hlinkClick r:id="rId9" tooltip="https://www.mynextmove.org/profile/summary/43-3031.00"/>
              </a:rPr>
              <a:t>This Photo</a:t>
            </a:r>
            <a:r>
              <a:rPr lang="en-AU" sz="900">
                <a:latin typeface="Century Gothic"/>
              </a:rPr>
              <a:t> by Unknown Author is licensed under </a:t>
            </a:r>
            <a:r>
              <a:rPr lang="en-AU" sz="900">
                <a:latin typeface="Century Gothic"/>
                <a:hlinkClick r:id="rId10" tooltip="https://creativecommons.org/licenses/by/3.0/"/>
              </a:rPr>
              <a:t>CC BY</a:t>
            </a:r>
            <a:endParaRPr lang="en-AU" sz="900">
              <a:latin typeface="Century Gothic"/>
            </a:endParaRPr>
          </a:p>
        </p:txBody>
      </p:sp>
      <p:sp>
        <p:nvSpPr>
          <p:cNvPr id="12" name="Rectangle: Rounded Corners 11">
            <a:extLst>
              <a:ext uri="{FF2B5EF4-FFF2-40B4-BE49-F238E27FC236}">
                <a16:creationId xmlns:a16="http://schemas.microsoft.com/office/drawing/2014/main" id="{7DDC05D3-056B-0392-798C-5663125AB49F}"/>
              </a:ext>
            </a:extLst>
          </p:cNvPr>
          <p:cNvSpPr/>
          <p:nvPr/>
        </p:nvSpPr>
        <p:spPr>
          <a:xfrm>
            <a:off x="3443843" y="3008415"/>
            <a:ext cx="6590805" cy="811481"/>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E8408FD-4825-3085-E909-2EF023CA61A1}"/>
              </a:ext>
            </a:extLst>
          </p:cNvPr>
          <p:cNvSpPr txBox="1"/>
          <p:nvPr/>
        </p:nvSpPr>
        <p:spPr>
          <a:xfrm>
            <a:off x="3476020" y="3097092"/>
            <a:ext cx="6467806" cy="727678"/>
          </a:xfrm>
          <a:prstGeom prst="rect">
            <a:avLst/>
          </a:prstGeom>
          <a:solidFill>
            <a:srgbClr val="00B0F0"/>
          </a:solidFill>
        </p:spPr>
        <p:txBody>
          <a:bodyPr wrap="square" lIns="91440" tIns="45720" rIns="91440" bIns="45720" rtlCol="0" anchor="t">
            <a:spAutoFit/>
          </a:bodyPr>
          <a:lstStyle/>
          <a:p>
            <a:r>
              <a:rPr lang="en-AU" sz="4000">
                <a:solidFill>
                  <a:schemeClr val="bg1"/>
                </a:solidFill>
                <a:latin typeface="Century Gothic"/>
              </a:rPr>
              <a:t>The places you could go!</a:t>
            </a:r>
          </a:p>
        </p:txBody>
      </p:sp>
      <p:grpSp>
        <p:nvGrpSpPr>
          <p:cNvPr id="6" name="Group 5">
            <a:extLst>
              <a:ext uri="{FF2B5EF4-FFF2-40B4-BE49-F238E27FC236}">
                <a16:creationId xmlns:a16="http://schemas.microsoft.com/office/drawing/2014/main" id="{AEB43A13-6FDC-043D-BC76-E3B1005553F8}"/>
              </a:ext>
            </a:extLst>
          </p:cNvPr>
          <p:cNvGrpSpPr/>
          <p:nvPr/>
        </p:nvGrpSpPr>
        <p:grpSpPr>
          <a:xfrm>
            <a:off x="-2073" y="816"/>
            <a:ext cx="1557616" cy="6859085"/>
            <a:chOff x="-2073" y="816"/>
            <a:chExt cx="1557616" cy="6859085"/>
          </a:xfrm>
        </p:grpSpPr>
        <p:sp>
          <p:nvSpPr>
            <p:cNvPr id="4" name="object 24">
              <a:extLst>
                <a:ext uri="{FF2B5EF4-FFF2-40B4-BE49-F238E27FC236}">
                  <a16:creationId xmlns:a16="http://schemas.microsoft.com/office/drawing/2014/main" id="{81C1D956-0457-C32C-CD8A-741AD158E048}"/>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TextBox 2">
              <a:extLst>
                <a:ext uri="{FF2B5EF4-FFF2-40B4-BE49-F238E27FC236}">
                  <a16:creationId xmlns:a16="http://schemas.microsoft.com/office/drawing/2014/main" id="{7D93A123-A026-2798-FC56-3CD5B5168310}"/>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353754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peech Bubble: Rectangle with Corners Rounded 24">
            <a:extLst>
              <a:ext uri="{FF2B5EF4-FFF2-40B4-BE49-F238E27FC236}">
                <a16:creationId xmlns:a16="http://schemas.microsoft.com/office/drawing/2014/main" id="{26B12B3B-CC4C-3AE3-9429-6B8EF3082BB2}"/>
              </a:ext>
            </a:extLst>
          </p:cNvPr>
          <p:cNvSpPr/>
          <p:nvPr/>
        </p:nvSpPr>
        <p:spPr>
          <a:xfrm rot="16200000">
            <a:off x="9799992" y="3861867"/>
            <a:ext cx="1249124" cy="2850778"/>
          </a:xfrm>
          <a:prstGeom prst="wedgeRoundRectCallout">
            <a:avLst/>
          </a:prstGeom>
          <a:solidFill>
            <a:srgbClr val="002766"/>
          </a:solidFill>
          <a:ln>
            <a:solidFill>
              <a:srgbClr val="002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peech Bubble: Rectangle with Corners Rounded 22">
            <a:extLst>
              <a:ext uri="{FF2B5EF4-FFF2-40B4-BE49-F238E27FC236}">
                <a16:creationId xmlns:a16="http://schemas.microsoft.com/office/drawing/2014/main" id="{9045AE11-E1B8-DC78-079B-136B55474C10}"/>
              </a:ext>
            </a:extLst>
          </p:cNvPr>
          <p:cNvSpPr/>
          <p:nvPr/>
        </p:nvSpPr>
        <p:spPr>
          <a:xfrm rot="10800000">
            <a:off x="9240863" y="225049"/>
            <a:ext cx="2802810" cy="1742413"/>
          </a:xfrm>
          <a:prstGeom prst="wedgeRoundRectCallout">
            <a:avLst/>
          </a:prstGeom>
          <a:solidFill>
            <a:srgbClr val="002766"/>
          </a:solidFill>
          <a:ln>
            <a:solidFill>
              <a:srgbClr val="002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with Corners Rounded 20">
            <a:extLst>
              <a:ext uri="{FF2B5EF4-FFF2-40B4-BE49-F238E27FC236}">
                <a16:creationId xmlns:a16="http://schemas.microsoft.com/office/drawing/2014/main" id="{BC80FD0B-11AC-EDCC-F152-27580BE9DFFC}"/>
              </a:ext>
            </a:extLst>
          </p:cNvPr>
          <p:cNvSpPr/>
          <p:nvPr/>
        </p:nvSpPr>
        <p:spPr>
          <a:xfrm>
            <a:off x="8419489" y="2243853"/>
            <a:ext cx="3693458" cy="2088776"/>
          </a:xfrm>
          <a:prstGeom prst="wedgeRoundRectCallout">
            <a:avLst/>
          </a:prstGeom>
          <a:solidFill>
            <a:srgbClr val="002766"/>
          </a:solidFill>
          <a:ln>
            <a:solidFill>
              <a:srgbClr val="0027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054FDEE-CF34-D8D4-9A8F-B423BF34BF20}"/>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27EE7B26-DE43-23DF-3E52-6127A0853733}"/>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6" name="Arrow: Right 5">
              <a:extLst>
                <a:ext uri="{FF2B5EF4-FFF2-40B4-BE49-F238E27FC236}">
                  <a16:creationId xmlns:a16="http://schemas.microsoft.com/office/drawing/2014/main" id="{EBD8BEDC-6D4E-C6BB-6F09-300956D16E0F}"/>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609365" y="1907035"/>
            <a:ext cx="646971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entury Gothic"/>
                <a:cs typeface="Calibri"/>
              </a:rPr>
              <a:t>You could work for</a:t>
            </a:r>
            <a:endParaRPr lang="en-US" dirty="0">
              <a:solidFill>
                <a:schemeClr val="bg1"/>
              </a:solidFill>
              <a:latin typeface="Calibri"/>
              <a:cs typeface="Calibri"/>
            </a:endParaRPr>
          </a:p>
          <a:p>
            <a:pPr marL="457200" indent="-457200">
              <a:buFont typeface="Arial" panose="020B0604020202020204" pitchFamily="34" charset="0"/>
              <a:buChar char="•"/>
            </a:pPr>
            <a:r>
              <a:rPr lang="en-US" sz="2400">
                <a:solidFill>
                  <a:schemeClr val="bg1"/>
                </a:solidFill>
                <a:latin typeface="Century Gothic"/>
                <a:cs typeface="Calibri"/>
              </a:rPr>
              <a:t>CSIRO</a:t>
            </a:r>
            <a:endParaRPr lang="en-US">
              <a:solidFill>
                <a:schemeClr val="bg1"/>
              </a:solidFill>
              <a:cs typeface="Calibri"/>
            </a:endParaRPr>
          </a:p>
          <a:p>
            <a:pPr marL="457200" indent="-457200">
              <a:buFont typeface="Arial" panose="020B0604020202020204" pitchFamily="34" charset="0"/>
              <a:buChar char="•"/>
            </a:pPr>
            <a:r>
              <a:rPr lang="en-US" sz="2400" dirty="0">
                <a:solidFill>
                  <a:schemeClr val="bg1"/>
                </a:solidFill>
                <a:latin typeface="Century Gothic"/>
                <a:cs typeface="Calibri"/>
              </a:rPr>
              <a:t>Department of Agriculture</a:t>
            </a:r>
          </a:p>
          <a:p>
            <a:pPr marL="457200" indent="-457200">
              <a:buFont typeface="Arial" panose="020B0604020202020204" pitchFamily="34" charset="0"/>
              <a:buChar char="•"/>
            </a:pPr>
            <a:r>
              <a:rPr lang="en-US" sz="2400" dirty="0">
                <a:solidFill>
                  <a:schemeClr val="bg1"/>
                </a:solidFill>
                <a:latin typeface="Century Gothic"/>
                <a:cs typeface="Calibri"/>
              </a:rPr>
              <a:t>15 Research and development corporations</a:t>
            </a:r>
          </a:p>
          <a:p>
            <a:pPr marL="457200" indent="-457200">
              <a:buFont typeface="Arial" panose="020B0604020202020204" pitchFamily="34" charset="0"/>
              <a:buChar char="•"/>
            </a:pPr>
            <a:r>
              <a:rPr lang="en-US" sz="2400" dirty="0">
                <a:solidFill>
                  <a:schemeClr val="bg1"/>
                </a:solidFill>
                <a:latin typeface="Century Gothic"/>
                <a:cs typeface="Calibri"/>
              </a:rPr>
              <a:t>Professional agricultural support services </a:t>
            </a:r>
          </a:p>
          <a:p>
            <a:pPr marL="457200" indent="-457200">
              <a:buFont typeface="Arial" panose="020B0604020202020204" pitchFamily="34" charset="0"/>
              <a:buChar char="•"/>
            </a:pPr>
            <a:r>
              <a:rPr lang="en-US" sz="2400" dirty="0">
                <a:solidFill>
                  <a:schemeClr val="bg1"/>
                </a:solidFill>
                <a:latin typeface="Century Gothic"/>
                <a:cs typeface="Calibri"/>
              </a:rPr>
              <a:t>Private consulting firm</a:t>
            </a:r>
          </a:p>
        </p:txBody>
      </p:sp>
      <p:sp>
        <p:nvSpPr>
          <p:cNvPr id="9" name="TextBox 8">
            <a:extLst>
              <a:ext uri="{FF2B5EF4-FFF2-40B4-BE49-F238E27FC236}">
                <a16:creationId xmlns:a16="http://schemas.microsoft.com/office/drawing/2014/main" id="{4585ABCA-4667-8FB6-7E5D-EC48D52FDF36}"/>
              </a:ext>
            </a:extLst>
          </p:cNvPr>
          <p:cNvSpPr txBox="1"/>
          <p:nvPr/>
        </p:nvSpPr>
        <p:spPr>
          <a:xfrm>
            <a:off x="9395812" y="312164"/>
            <a:ext cx="2638954" cy="1579556"/>
          </a:xfrm>
          <a:prstGeom prst="rect">
            <a:avLst/>
          </a:prstGeom>
          <a:noFill/>
        </p:spPr>
        <p:txBody>
          <a:bodyPr wrap="square" lIns="91440" tIns="45720" rIns="91440" bIns="45720" anchor="t">
            <a:spAutoFit/>
          </a:bodyPr>
          <a:lstStyle/>
          <a:p>
            <a:r>
              <a:rPr lang="en-US" sz="1600" b="0" i="0">
                <a:solidFill>
                  <a:srgbClr val="FFFFFF"/>
                </a:solidFill>
                <a:effectLst/>
                <a:latin typeface="Century Gothic"/>
              </a:rPr>
              <a:t>As Australia's national science agency, CSIRO is solving the greatest challenges through innovative science and technology.</a:t>
            </a:r>
            <a:endParaRPr lang="en-AU" sz="1600">
              <a:latin typeface="Century Gothic"/>
            </a:endParaRPr>
          </a:p>
        </p:txBody>
      </p:sp>
      <p:sp>
        <p:nvSpPr>
          <p:cNvPr id="14" name="TextBox 13">
            <a:extLst>
              <a:ext uri="{FF2B5EF4-FFF2-40B4-BE49-F238E27FC236}">
                <a16:creationId xmlns:a16="http://schemas.microsoft.com/office/drawing/2014/main" id="{5D6A5B5C-343F-924C-C3FE-515F0B19EA2A}"/>
              </a:ext>
            </a:extLst>
          </p:cNvPr>
          <p:cNvSpPr txBox="1"/>
          <p:nvPr/>
        </p:nvSpPr>
        <p:spPr>
          <a:xfrm>
            <a:off x="9029656" y="4815373"/>
            <a:ext cx="3132656" cy="1077218"/>
          </a:xfrm>
          <a:prstGeom prst="rect">
            <a:avLst/>
          </a:prstGeom>
          <a:noFill/>
        </p:spPr>
        <p:txBody>
          <a:bodyPr wrap="square" lIns="91440" tIns="45720" rIns="91440" bIns="45720" anchor="t">
            <a:spAutoFit/>
          </a:bodyPr>
          <a:lstStyle/>
          <a:p>
            <a:r>
              <a:rPr lang="en-US" sz="1600" b="0" i="0">
                <a:solidFill>
                  <a:srgbClr val="FFFFFF"/>
                </a:solidFill>
                <a:effectLst/>
                <a:latin typeface="Century Gothic"/>
              </a:rPr>
              <a:t>Building stronger and more sustainable agriculture, fisheries, forestry and land care.</a:t>
            </a:r>
            <a:endParaRPr lang="en-AU" sz="1600">
              <a:latin typeface="Century Gothic"/>
            </a:endParaRPr>
          </a:p>
        </p:txBody>
      </p:sp>
      <p:pic>
        <p:nvPicPr>
          <p:cNvPr id="18" name="Picture 17" descr="A logo with text overlay&#10;&#10;Description automatically generated">
            <a:extLst>
              <a:ext uri="{FF2B5EF4-FFF2-40B4-BE49-F238E27FC236}">
                <a16:creationId xmlns:a16="http://schemas.microsoft.com/office/drawing/2014/main" id="{5F1EAFEC-5105-4A32-30FF-45F2B81C9E1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77567" y="5913137"/>
            <a:ext cx="2174074" cy="815278"/>
          </a:xfrm>
          <a:prstGeom prst="rect">
            <a:avLst/>
          </a:prstGeom>
        </p:spPr>
      </p:pic>
      <p:sp>
        <p:nvSpPr>
          <p:cNvPr id="20" name="TextBox 19">
            <a:extLst>
              <a:ext uri="{FF2B5EF4-FFF2-40B4-BE49-F238E27FC236}">
                <a16:creationId xmlns:a16="http://schemas.microsoft.com/office/drawing/2014/main" id="{64FF8D53-F824-44FA-0DF8-BB1CC2E07A74}"/>
              </a:ext>
            </a:extLst>
          </p:cNvPr>
          <p:cNvSpPr txBox="1"/>
          <p:nvPr/>
        </p:nvSpPr>
        <p:spPr>
          <a:xfrm>
            <a:off x="8523599" y="2242802"/>
            <a:ext cx="3645351" cy="2088996"/>
          </a:xfrm>
          <a:prstGeom prst="rect">
            <a:avLst/>
          </a:prstGeom>
          <a:noFill/>
        </p:spPr>
        <p:txBody>
          <a:bodyPr wrap="square" lIns="91440" tIns="45720" rIns="91440" bIns="45720" anchor="t">
            <a:spAutoFit/>
          </a:bodyPr>
          <a:lstStyle/>
          <a:p>
            <a:r>
              <a:rPr lang="en-US" sz="1600" b="0" i="0">
                <a:solidFill>
                  <a:schemeClr val="bg1"/>
                </a:solidFill>
                <a:effectLst/>
                <a:latin typeface="Century Gothic"/>
              </a:rPr>
              <a:t>There are 15 Rural RDCs across agriculture, fisheries and forestry industries in Australia. Each one is tasked with delivering tangible and practical improvements for their industries in terms of productivity and profitability, sustainability, and the community. </a:t>
            </a:r>
            <a:endParaRPr lang="en-AU" sz="1600">
              <a:solidFill>
                <a:schemeClr val="bg1"/>
              </a:solidFill>
              <a:latin typeface="Century Gothic"/>
            </a:endParaRPr>
          </a:p>
        </p:txBody>
      </p:sp>
      <p:sp>
        <p:nvSpPr>
          <p:cNvPr id="12" name="Footer Placeholder 1">
            <a:extLst>
              <a:ext uri="{FF2B5EF4-FFF2-40B4-BE49-F238E27FC236}">
                <a16:creationId xmlns:a16="http://schemas.microsoft.com/office/drawing/2014/main" id="{9E38D22F-5170-D81A-82E3-147FE43099BA}"/>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19" name="Group 18">
            <a:extLst>
              <a:ext uri="{FF2B5EF4-FFF2-40B4-BE49-F238E27FC236}">
                <a16:creationId xmlns:a16="http://schemas.microsoft.com/office/drawing/2014/main" id="{7D3A4C94-F4B5-1969-223E-F03432AD77B4}"/>
              </a:ext>
            </a:extLst>
          </p:cNvPr>
          <p:cNvGrpSpPr/>
          <p:nvPr/>
        </p:nvGrpSpPr>
        <p:grpSpPr>
          <a:xfrm>
            <a:off x="-2073" y="816"/>
            <a:ext cx="1557616" cy="6859085"/>
            <a:chOff x="-2073" y="816"/>
            <a:chExt cx="1557616" cy="6859085"/>
          </a:xfrm>
        </p:grpSpPr>
        <p:sp>
          <p:nvSpPr>
            <p:cNvPr id="16" name="object 24">
              <a:extLst>
                <a:ext uri="{FF2B5EF4-FFF2-40B4-BE49-F238E27FC236}">
                  <a16:creationId xmlns:a16="http://schemas.microsoft.com/office/drawing/2014/main" id="{11269EF8-9F20-FAF4-6292-05D5433E286C}"/>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TextBox 2">
              <a:extLst>
                <a:ext uri="{FF2B5EF4-FFF2-40B4-BE49-F238E27FC236}">
                  <a16:creationId xmlns:a16="http://schemas.microsoft.com/office/drawing/2014/main" id="{44992825-48C9-576D-A1B1-29C35CE1CFA6}"/>
                </a:ext>
              </a:extLst>
            </p:cNvPr>
            <p:cNvSpPr txBox="1"/>
            <p:nvPr/>
          </p:nvSpPr>
          <p:spPr>
            <a:xfrm rot="16200000">
              <a:off x="-2398377" y="2824627"/>
              <a:ext cx="6351490" cy="1212256"/>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24" name="Picture 23" descr="A blue circle with white text&#10;&#10;Description automatically generated">
            <a:extLst>
              <a:ext uri="{FF2B5EF4-FFF2-40B4-BE49-F238E27FC236}">
                <a16:creationId xmlns:a16="http://schemas.microsoft.com/office/drawing/2014/main" id="{B3B9FC92-0BB7-90AF-9850-17732CF1D57B}"/>
              </a:ext>
            </a:extLst>
          </p:cNvPr>
          <p:cNvPicPr>
            <a:picLocks noChangeAspect="1"/>
          </p:cNvPicPr>
          <p:nvPr/>
        </p:nvPicPr>
        <p:blipFill>
          <a:blip r:embed="rId4"/>
          <a:stretch>
            <a:fillRect/>
          </a:stretch>
        </p:blipFill>
        <p:spPr>
          <a:xfrm>
            <a:off x="7452756" y="223652"/>
            <a:ext cx="1749632" cy="1749632"/>
          </a:xfrm>
          <a:prstGeom prst="rect">
            <a:avLst/>
          </a:prstGeom>
        </p:spPr>
      </p:pic>
    </p:spTree>
    <p:extLst>
      <p:ext uri="{BB962C8B-B14F-4D97-AF65-F5344CB8AC3E}">
        <p14:creationId xmlns:p14="http://schemas.microsoft.com/office/powerpoint/2010/main" val="293498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grpSp>
        <p:nvGrpSpPr>
          <p:cNvPr id="6" name="Group 5">
            <a:extLst>
              <a:ext uri="{FF2B5EF4-FFF2-40B4-BE49-F238E27FC236}">
                <a16:creationId xmlns:a16="http://schemas.microsoft.com/office/drawing/2014/main" id="{9E2A4B16-19FE-6A0F-04BE-979FC62916E2}"/>
              </a:ext>
            </a:extLst>
          </p:cNvPr>
          <p:cNvGrpSpPr/>
          <p:nvPr/>
        </p:nvGrpSpPr>
        <p:grpSpPr>
          <a:xfrm>
            <a:off x="2052480" y="415088"/>
            <a:ext cx="9629769" cy="5216042"/>
            <a:chOff x="1930184" y="415088"/>
            <a:chExt cx="9629769" cy="5216042"/>
          </a:xfrm>
        </p:grpSpPr>
        <p:pic>
          <p:nvPicPr>
            <p:cNvPr id="7" name="Picture 6">
              <a:extLst>
                <a:ext uri="{FF2B5EF4-FFF2-40B4-BE49-F238E27FC236}">
                  <a16:creationId xmlns:a16="http://schemas.microsoft.com/office/drawing/2014/main" id="{9F15A27A-C8E1-AF39-C37B-45299B6CE1AC}"/>
                </a:ext>
              </a:extLst>
            </p:cNvPr>
            <p:cNvPicPr>
              <a:picLocks noChangeAspect="1"/>
            </p:cNvPicPr>
            <p:nvPr/>
          </p:nvPicPr>
          <p:blipFill rotWithShape="1">
            <a:blip r:embed="rId2"/>
            <a:srcRect b="30033"/>
            <a:stretch/>
          </p:blipFill>
          <p:spPr>
            <a:xfrm>
              <a:off x="1933896" y="417904"/>
              <a:ext cx="1653396" cy="1559094"/>
            </a:xfrm>
            <a:prstGeom prst="rect">
              <a:avLst/>
            </a:prstGeom>
          </p:spPr>
        </p:pic>
        <p:pic>
          <p:nvPicPr>
            <p:cNvPr id="9" name="Picture 8">
              <a:extLst>
                <a:ext uri="{FF2B5EF4-FFF2-40B4-BE49-F238E27FC236}">
                  <a16:creationId xmlns:a16="http://schemas.microsoft.com/office/drawing/2014/main" id="{2FE0E5A1-E73B-77EE-2AEF-C2F26BF00A57}"/>
                </a:ext>
              </a:extLst>
            </p:cNvPr>
            <p:cNvPicPr>
              <a:picLocks noChangeAspect="1"/>
            </p:cNvPicPr>
            <p:nvPr/>
          </p:nvPicPr>
          <p:blipFill rotWithShape="1">
            <a:blip r:embed="rId3"/>
            <a:srcRect b="30033"/>
            <a:stretch/>
          </p:blipFill>
          <p:spPr>
            <a:xfrm>
              <a:off x="3854141" y="421038"/>
              <a:ext cx="1779251" cy="1676370"/>
            </a:xfrm>
            <a:prstGeom prst="rect">
              <a:avLst/>
            </a:prstGeom>
          </p:spPr>
        </p:pic>
        <p:pic>
          <p:nvPicPr>
            <p:cNvPr id="11" name="Picture 10">
              <a:extLst>
                <a:ext uri="{FF2B5EF4-FFF2-40B4-BE49-F238E27FC236}">
                  <a16:creationId xmlns:a16="http://schemas.microsoft.com/office/drawing/2014/main" id="{C669E7BB-5848-E8F7-3A8A-C88F297005EA}"/>
                </a:ext>
              </a:extLst>
            </p:cNvPr>
            <p:cNvPicPr>
              <a:picLocks noChangeAspect="1"/>
            </p:cNvPicPr>
            <p:nvPr/>
          </p:nvPicPr>
          <p:blipFill rotWithShape="1">
            <a:blip r:embed="rId4"/>
            <a:srcRect r="4621" b="29871"/>
            <a:stretch/>
          </p:blipFill>
          <p:spPr>
            <a:xfrm>
              <a:off x="5862793" y="415324"/>
              <a:ext cx="1653396" cy="1479491"/>
            </a:xfrm>
            <a:prstGeom prst="rect">
              <a:avLst/>
            </a:prstGeom>
          </p:spPr>
        </p:pic>
        <p:pic>
          <p:nvPicPr>
            <p:cNvPr id="14" name="Picture 13">
              <a:extLst>
                <a:ext uri="{FF2B5EF4-FFF2-40B4-BE49-F238E27FC236}">
                  <a16:creationId xmlns:a16="http://schemas.microsoft.com/office/drawing/2014/main" id="{BF20002B-95E9-D74C-2A53-4FC8DC84FEF3}"/>
                </a:ext>
              </a:extLst>
            </p:cNvPr>
            <p:cNvPicPr>
              <a:picLocks noChangeAspect="1"/>
            </p:cNvPicPr>
            <p:nvPr/>
          </p:nvPicPr>
          <p:blipFill rotWithShape="1">
            <a:blip r:embed="rId5"/>
            <a:srcRect r="-3308" b="33749"/>
            <a:stretch/>
          </p:blipFill>
          <p:spPr>
            <a:xfrm>
              <a:off x="7761018" y="421038"/>
              <a:ext cx="1746929" cy="1365909"/>
            </a:xfrm>
            <a:prstGeom prst="rect">
              <a:avLst/>
            </a:prstGeom>
          </p:spPr>
        </p:pic>
        <p:pic>
          <p:nvPicPr>
            <p:cNvPr id="16" name="Picture 15">
              <a:extLst>
                <a:ext uri="{FF2B5EF4-FFF2-40B4-BE49-F238E27FC236}">
                  <a16:creationId xmlns:a16="http://schemas.microsoft.com/office/drawing/2014/main" id="{18413914-F030-27A7-801F-0283F6C6EEDF}"/>
                </a:ext>
              </a:extLst>
            </p:cNvPr>
            <p:cNvPicPr>
              <a:picLocks noChangeAspect="1"/>
            </p:cNvPicPr>
            <p:nvPr/>
          </p:nvPicPr>
          <p:blipFill rotWithShape="1">
            <a:blip r:embed="rId6"/>
            <a:srcRect b="29702"/>
            <a:stretch/>
          </p:blipFill>
          <p:spPr>
            <a:xfrm>
              <a:off x="1934789" y="2281377"/>
              <a:ext cx="1733871" cy="1559094"/>
            </a:xfrm>
            <a:prstGeom prst="rect">
              <a:avLst/>
            </a:prstGeom>
          </p:spPr>
        </p:pic>
        <p:pic>
          <p:nvPicPr>
            <p:cNvPr id="19" name="Picture 18">
              <a:extLst>
                <a:ext uri="{FF2B5EF4-FFF2-40B4-BE49-F238E27FC236}">
                  <a16:creationId xmlns:a16="http://schemas.microsoft.com/office/drawing/2014/main" id="{DCD7BDA1-D4F7-19D3-40DC-F8A68EACBE28}"/>
                </a:ext>
              </a:extLst>
            </p:cNvPr>
            <p:cNvPicPr>
              <a:picLocks noChangeAspect="1"/>
            </p:cNvPicPr>
            <p:nvPr/>
          </p:nvPicPr>
          <p:blipFill rotWithShape="1">
            <a:blip r:embed="rId7"/>
            <a:srcRect b="32770"/>
            <a:stretch/>
          </p:blipFill>
          <p:spPr>
            <a:xfrm>
              <a:off x="3857970" y="2281377"/>
              <a:ext cx="1818373" cy="1364348"/>
            </a:xfrm>
            <a:prstGeom prst="rect">
              <a:avLst/>
            </a:prstGeom>
          </p:spPr>
        </p:pic>
        <p:pic>
          <p:nvPicPr>
            <p:cNvPr id="21" name="Picture 20">
              <a:extLst>
                <a:ext uri="{FF2B5EF4-FFF2-40B4-BE49-F238E27FC236}">
                  <a16:creationId xmlns:a16="http://schemas.microsoft.com/office/drawing/2014/main" id="{EAC48B2A-683D-1F3C-C176-6D87954496FA}"/>
                </a:ext>
              </a:extLst>
            </p:cNvPr>
            <p:cNvPicPr>
              <a:picLocks noChangeAspect="1"/>
            </p:cNvPicPr>
            <p:nvPr/>
          </p:nvPicPr>
          <p:blipFill rotWithShape="1">
            <a:blip r:embed="rId8"/>
            <a:srcRect b="34320"/>
            <a:stretch/>
          </p:blipFill>
          <p:spPr>
            <a:xfrm>
              <a:off x="5866306" y="2296531"/>
              <a:ext cx="1710013" cy="1364349"/>
            </a:xfrm>
            <a:prstGeom prst="rect">
              <a:avLst/>
            </a:prstGeom>
          </p:spPr>
        </p:pic>
        <p:pic>
          <p:nvPicPr>
            <p:cNvPr id="23" name="Picture 22">
              <a:extLst>
                <a:ext uri="{FF2B5EF4-FFF2-40B4-BE49-F238E27FC236}">
                  <a16:creationId xmlns:a16="http://schemas.microsoft.com/office/drawing/2014/main" id="{EC2E8525-E7FB-789C-69D8-17B6152F6637}"/>
                </a:ext>
              </a:extLst>
            </p:cNvPr>
            <p:cNvPicPr>
              <a:picLocks noChangeAspect="1"/>
            </p:cNvPicPr>
            <p:nvPr/>
          </p:nvPicPr>
          <p:blipFill rotWithShape="1">
            <a:blip r:embed="rId9"/>
            <a:srcRect b="27642"/>
            <a:stretch/>
          </p:blipFill>
          <p:spPr>
            <a:xfrm>
              <a:off x="7761019" y="2296531"/>
              <a:ext cx="1710013" cy="1543940"/>
            </a:xfrm>
            <a:prstGeom prst="rect">
              <a:avLst/>
            </a:prstGeom>
          </p:spPr>
        </p:pic>
        <p:pic>
          <p:nvPicPr>
            <p:cNvPr id="25" name="Picture 24">
              <a:extLst>
                <a:ext uri="{FF2B5EF4-FFF2-40B4-BE49-F238E27FC236}">
                  <a16:creationId xmlns:a16="http://schemas.microsoft.com/office/drawing/2014/main" id="{4629A53B-3CDE-1A13-2CE5-88FC5C7079FE}"/>
                </a:ext>
              </a:extLst>
            </p:cNvPr>
            <p:cNvPicPr>
              <a:picLocks noChangeAspect="1"/>
            </p:cNvPicPr>
            <p:nvPr/>
          </p:nvPicPr>
          <p:blipFill rotWithShape="1">
            <a:blip r:embed="rId10"/>
            <a:srcRect b="27283"/>
            <a:stretch/>
          </p:blipFill>
          <p:spPr>
            <a:xfrm>
              <a:off x="9699532" y="2296532"/>
              <a:ext cx="1740801" cy="1543940"/>
            </a:xfrm>
            <a:prstGeom prst="rect">
              <a:avLst/>
            </a:prstGeom>
          </p:spPr>
        </p:pic>
        <p:pic>
          <p:nvPicPr>
            <p:cNvPr id="27" name="Picture 26">
              <a:extLst>
                <a:ext uri="{FF2B5EF4-FFF2-40B4-BE49-F238E27FC236}">
                  <a16:creationId xmlns:a16="http://schemas.microsoft.com/office/drawing/2014/main" id="{17EBDA04-5335-E7DD-E212-0E94D2F50FFE}"/>
                </a:ext>
              </a:extLst>
            </p:cNvPr>
            <p:cNvPicPr>
              <a:picLocks noChangeAspect="1"/>
            </p:cNvPicPr>
            <p:nvPr/>
          </p:nvPicPr>
          <p:blipFill rotWithShape="1">
            <a:blip r:embed="rId11"/>
            <a:srcRect b="31833"/>
            <a:stretch/>
          </p:blipFill>
          <p:spPr>
            <a:xfrm>
              <a:off x="1930184" y="4175773"/>
              <a:ext cx="1703228" cy="1455357"/>
            </a:xfrm>
            <a:prstGeom prst="rect">
              <a:avLst/>
            </a:prstGeom>
          </p:spPr>
        </p:pic>
        <p:pic>
          <p:nvPicPr>
            <p:cNvPr id="29" name="Picture 28">
              <a:extLst>
                <a:ext uri="{FF2B5EF4-FFF2-40B4-BE49-F238E27FC236}">
                  <a16:creationId xmlns:a16="http://schemas.microsoft.com/office/drawing/2014/main" id="{A918DED4-A142-0CCF-0779-3AA569090979}"/>
                </a:ext>
              </a:extLst>
            </p:cNvPr>
            <p:cNvPicPr>
              <a:picLocks noChangeAspect="1"/>
            </p:cNvPicPr>
            <p:nvPr/>
          </p:nvPicPr>
          <p:blipFill rotWithShape="1">
            <a:blip r:embed="rId12"/>
            <a:srcRect b="28857"/>
            <a:stretch/>
          </p:blipFill>
          <p:spPr>
            <a:xfrm>
              <a:off x="3857969" y="4175773"/>
              <a:ext cx="1818373" cy="1455357"/>
            </a:xfrm>
            <a:prstGeom prst="rect">
              <a:avLst/>
            </a:prstGeom>
          </p:spPr>
        </p:pic>
        <p:pic>
          <p:nvPicPr>
            <p:cNvPr id="31" name="Picture 30">
              <a:extLst>
                <a:ext uri="{FF2B5EF4-FFF2-40B4-BE49-F238E27FC236}">
                  <a16:creationId xmlns:a16="http://schemas.microsoft.com/office/drawing/2014/main" id="{C80CDAF3-D3A5-E1D5-580D-D0B917B6DBDF}"/>
                </a:ext>
              </a:extLst>
            </p:cNvPr>
            <p:cNvPicPr>
              <a:picLocks noChangeAspect="1"/>
            </p:cNvPicPr>
            <p:nvPr/>
          </p:nvPicPr>
          <p:blipFill rotWithShape="1">
            <a:blip r:embed="rId13"/>
            <a:srcRect b="29064"/>
            <a:stretch/>
          </p:blipFill>
          <p:spPr>
            <a:xfrm>
              <a:off x="5863537" y="4177529"/>
              <a:ext cx="1653396" cy="1364349"/>
            </a:xfrm>
            <a:prstGeom prst="rect">
              <a:avLst/>
            </a:prstGeom>
          </p:spPr>
        </p:pic>
        <p:pic>
          <p:nvPicPr>
            <p:cNvPr id="33" name="Picture 32">
              <a:extLst>
                <a:ext uri="{FF2B5EF4-FFF2-40B4-BE49-F238E27FC236}">
                  <a16:creationId xmlns:a16="http://schemas.microsoft.com/office/drawing/2014/main" id="{FB6EC2FA-7B1C-8A04-6A18-5A7282BF78A1}"/>
                </a:ext>
              </a:extLst>
            </p:cNvPr>
            <p:cNvPicPr>
              <a:picLocks noChangeAspect="1"/>
            </p:cNvPicPr>
            <p:nvPr/>
          </p:nvPicPr>
          <p:blipFill rotWithShape="1">
            <a:blip r:embed="rId14"/>
            <a:srcRect l="2036" r="7801" b="32773"/>
            <a:stretch/>
          </p:blipFill>
          <p:spPr>
            <a:xfrm>
              <a:off x="9700260" y="415088"/>
              <a:ext cx="1859693" cy="1460912"/>
            </a:xfrm>
            <a:prstGeom prst="rect">
              <a:avLst/>
            </a:prstGeom>
          </p:spPr>
        </p:pic>
        <p:pic>
          <p:nvPicPr>
            <p:cNvPr id="35" name="Picture 34">
              <a:extLst>
                <a:ext uri="{FF2B5EF4-FFF2-40B4-BE49-F238E27FC236}">
                  <a16:creationId xmlns:a16="http://schemas.microsoft.com/office/drawing/2014/main" id="{B83E7083-13E2-0EC2-E962-653B11C750EA}"/>
                </a:ext>
              </a:extLst>
            </p:cNvPr>
            <p:cNvPicPr>
              <a:picLocks noChangeAspect="1"/>
            </p:cNvPicPr>
            <p:nvPr/>
          </p:nvPicPr>
          <p:blipFill rotWithShape="1">
            <a:blip r:embed="rId15"/>
            <a:srcRect b="28218"/>
            <a:stretch/>
          </p:blipFill>
          <p:spPr>
            <a:xfrm>
              <a:off x="7760305" y="4199537"/>
              <a:ext cx="1710013" cy="1318704"/>
            </a:xfrm>
            <a:prstGeom prst="rect">
              <a:avLst/>
            </a:prstGeom>
          </p:spPr>
        </p:pic>
        <p:pic>
          <p:nvPicPr>
            <p:cNvPr id="37" name="Picture 36">
              <a:extLst>
                <a:ext uri="{FF2B5EF4-FFF2-40B4-BE49-F238E27FC236}">
                  <a16:creationId xmlns:a16="http://schemas.microsoft.com/office/drawing/2014/main" id="{E09D3324-7746-F530-785A-08D6B53F0056}"/>
                </a:ext>
              </a:extLst>
            </p:cNvPr>
            <p:cNvPicPr>
              <a:picLocks noChangeAspect="1"/>
            </p:cNvPicPr>
            <p:nvPr/>
          </p:nvPicPr>
          <p:blipFill rotWithShape="1">
            <a:blip r:embed="rId16"/>
            <a:srcRect b="45121"/>
            <a:stretch/>
          </p:blipFill>
          <p:spPr>
            <a:xfrm>
              <a:off x="9703950" y="4177529"/>
              <a:ext cx="1818373" cy="1364349"/>
            </a:xfrm>
            <a:prstGeom prst="rect">
              <a:avLst/>
            </a:prstGeom>
          </p:spPr>
        </p:pic>
      </p:grpSp>
      <p:sp>
        <p:nvSpPr>
          <p:cNvPr id="2" name="TextBox 1">
            <a:extLst>
              <a:ext uri="{FF2B5EF4-FFF2-40B4-BE49-F238E27FC236}">
                <a16:creationId xmlns:a16="http://schemas.microsoft.com/office/drawing/2014/main" id="{23861491-73BF-61C2-51D4-E966EC40D285}"/>
              </a:ext>
            </a:extLst>
          </p:cNvPr>
          <p:cNvSpPr txBox="1"/>
          <p:nvPr/>
        </p:nvSpPr>
        <p:spPr>
          <a:xfrm>
            <a:off x="1938993" y="5993074"/>
            <a:ext cx="9787889" cy="523220"/>
          </a:xfrm>
          <a:prstGeom prst="rect">
            <a:avLst/>
          </a:prstGeom>
          <a:noFill/>
        </p:spPr>
        <p:txBody>
          <a:bodyPr wrap="square" lIns="91440" tIns="45720" rIns="91440" bIns="45720" rtlCol="0" anchor="t">
            <a:spAutoFit/>
          </a:bodyPr>
          <a:lstStyle/>
          <a:p>
            <a:r>
              <a:rPr lang="en-AU" sz="2800">
                <a:latin typeface="Century Gothic"/>
              </a:rPr>
              <a:t>Could one of these Rural RDCs be your next employer?</a:t>
            </a:r>
          </a:p>
        </p:txBody>
      </p:sp>
      <p:grpSp>
        <p:nvGrpSpPr>
          <p:cNvPr id="10" name="Group 9">
            <a:extLst>
              <a:ext uri="{FF2B5EF4-FFF2-40B4-BE49-F238E27FC236}">
                <a16:creationId xmlns:a16="http://schemas.microsoft.com/office/drawing/2014/main" id="{398C07F6-303A-EB6F-ED9A-69ADCA311CA8}"/>
              </a:ext>
            </a:extLst>
          </p:cNvPr>
          <p:cNvGrpSpPr/>
          <p:nvPr/>
        </p:nvGrpSpPr>
        <p:grpSpPr>
          <a:xfrm>
            <a:off x="-2073" y="816"/>
            <a:ext cx="1557616" cy="6859085"/>
            <a:chOff x="-2073" y="816"/>
            <a:chExt cx="1557616" cy="6859085"/>
          </a:xfrm>
        </p:grpSpPr>
        <p:sp>
          <p:nvSpPr>
            <p:cNvPr id="5" name="object 24">
              <a:extLst>
                <a:ext uri="{FF2B5EF4-FFF2-40B4-BE49-F238E27FC236}">
                  <a16:creationId xmlns:a16="http://schemas.microsoft.com/office/drawing/2014/main" id="{69822ED2-8D9D-F124-CEDF-BE100F26B7F6}"/>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TextBox 2">
              <a:extLst>
                <a:ext uri="{FF2B5EF4-FFF2-40B4-BE49-F238E27FC236}">
                  <a16:creationId xmlns:a16="http://schemas.microsoft.com/office/drawing/2014/main" id="{9C976A08-1397-1424-485D-B579BB37BA60}"/>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158555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8CDDC3-1D93-D2C4-13B1-E74B2859FEA1}"/>
              </a:ext>
            </a:extLst>
          </p:cNvPr>
          <p:cNvPicPr>
            <a:picLocks noChangeAspect="1"/>
          </p:cNvPicPr>
          <p:nvPr/>
        </p:nvPicPr>
        <p:blipFill>
          <a:blip r:embed="rId2"/>
          <a:stretch>
            <a:fillRect/>
          </a:stretch>
        </p:blipFill>
        <p:spPr>
          <a:xfrm>
            <a:off x="5188399" y="144579"/>
            <a:ext cx="4598175" cy="2429428"/>
          </a:xfrm>
          <a:prstGeom prst="rect">
            <a:avLst/>
          </a:prstGeom>
        </p:spPr>
      </p:pic>
      <p:pic>
        <p:nvPicPr>
          <p:cNvPr id="16" name="Picture 15">
            <a:extLst>
              <a:ext uri="{FF2B5EF4-FFF2-40B4-BE49-F238E27FC236}">
                <a16:creationId xmlns:a16="http://schemas.microsoft.com/office/drawing/2014/main" id="{3E43E091-B1C8-560B-94F9-52F7E2D19245}"/>
              </a:ext>
            </a:extLst>
          </p:cNvPr>
          <p:cNvPicPr>
            <a:picLocks noChangeAspect="1"/>
          </p:cNvPicPr>
          <p:nvPr/>
        </p:nvPicPr>
        <p:blipFill rotWithShape="1">
          <a:blip r:embed="rId3"/>
          <a:srcRect l="3750" t="934" r="5000"/>
          <a:stretch/>
        </p:blipFill>
        <p:spPr>
          <a:xfrm>
            <a:off x="8170380" y="2484555"/>
            <a:ext cx="2167208" cy="3148308"/>
          </a:xfrm>
          <a:prstGeom prst="rect">
            <a:avLst/>
          </a:prstGeom>
        </p:spPr>
      </p:pic>
      <p:pic>
        <p:nvPicPr>
          <p:cNvPr id="24" name="Picture 23">
            <a:extLst>
              <a:ext uri="{FF2B5EF4-FFF2-40B4-BE49-F238E27FC236}">
                <a16:creationId xmlns:a16="http://schemas.microsoft.com/office/drawing/2014/main" id="{6DD6C462-E438-7BC7-32E3-A862CF1CB285}"/>
              </a:ext>
            </a:extLst>
          </p:cNvPr>
          <p:cNvPicPr>
            <a:picLocks noChangeAspect="1"/>
          </p:cNvPicPr>
          <p:nvPr/>
        </p:nvPicPr>
        <p:blipFill>
          <a:blip r:embed="rId4"/>
          <a:stretch>
            <a:fillRect/>
          </a:stretch>
        </p:blipFill>
        <p:spPr>
          <a:xfrm rot="20511528">
            <a:off x="6216906" y="3010801"/>
            <a:ext cx="2418898" cy="3370695"/>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grpSp>
        <p:nvGrpSpPr>
          <p:cNvPr id="26" name="Group 25">
            <a:extLst>
              <a:ext uri="{FF2B5EF4-FFF2-40B4-BE49-F238E27FC236}">
                <a16:creationId xmlns:a16="http://schemas.microsoft.com/office/drawing/2014/main" id="{73BE02AF-7CDB-946B-7C99-171C0D320576}"/>
              </a:ext>
            </a:extLst>
          </p:cNvPr>
          <p:cNvGrpSpPr/>
          <p:nvPr/>
        </p:nvGrpSpPr>
        <p:grpSpPr>
          <a:xfrm>
            <a:off x="-1747520" y="343428"/>
            <a:ext cx="7819154" cy="6165201"/>
            <a:chOff x="-1747520" y="343428"/>
            <a:chExt cx="7819154" cy="6165201"/>
          </a:xfrm>
        </p:grpSpPr>
        <p:sp>
          <p:nvSpPr>
            <p:cNvPr id="23" name="Arrow: Right 22">
              <a:extLst>
                <a:ext uri="{FF2B5EF4-FFF2-40B4-BE49-F238E27FC236}">
                  <a16:creationId xmlns:a16="http://schemas.microsoft.com/office/drawing/2014/main" id="{DAE9D716-7898-6087-8574-0748F1CD1E2A}"/>
                </a:ext>
              </a:extLst>
            </p:cNvPr>
            <p:cNvSpPr/>
            <p:nvPr/>
          </p:nvSpPr>
          <p:spPr>
            <a:xfrm>
              <a:off x="-1487544" y="343428"/>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25" name="Arrow: Right 24">
              <a:extLst>
                <a:ext uri="{FF2B5EF4-FFF2-40B4-BE49-F238E27FC236}">
                  <a16:creationId xmlns:a16="http://schemas.microsoft.com/office/drawing/2014/main" id="{32901E85-A942-E0B7-98A3-CB98306E085A}"/>
                </a:ext>
              </a:extLst>
            </p:cNvPr>
            <p:cNvSpPr/>
            <p:nvPr/>
          </p:nvSpPr>
          <p:spPr>
            <a:xfrm>
              <a:off x="-1747520" y="343428"/>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grpSp>
      <p:sp>
        <p:nvSpPr>
          <p:cNvPr id="253" name="TextBox 252">
            <a:extLst>
              <a:ext uri="{FF2B5EF4-FFF2-40B4-BE49-F238E27FC236}">
                <a16:creationId xmlns:a16="http://schemas.microsoft.com/office/drawing/2014/main" id="{0DE0ED70-1D0E-24E9-A90A-D11396E73245}"/>
              </a:ext>
            </a:extLst>
          </p:cNvPr>
          <p:cNvSpPr txBox="1"/>
          <p:nvPr/>
        </p:nvSpPr>
        <p:spPr>
          <a:xfrm>
            <a:off x="1556092" y="2040683"/>
            <a:ext cx="32994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Century Gothic"/>
                <a:cs typeface="Calibri"/>
              </a:rPr>
              <a:t>There are so </a:t>
            </a:r>
          </a:p>
        </p:txBody>
      </p:sp>
      <p:pic>
        <p:nvPicPr>
          <p:cNvPr id="22" name="Picture 21">
            <a:extLst>
              <a:ext uri="{FF2B5EF4-FFF2-40B4-BE49-F238E27FC236}">
                <a16:creationId xmlns:a16="http://schemas.microsoft.com/office/drawing/2014/main" id="{A3BCF7DA-F8CE-BE60-A1E3-16A2CA49C56B}"/>
              </a:ext>
            </a:extLst>
          </p:cNvPr>
          <p:cNvPicPr>
            <a:picLocks noChangeAspect="1"/>
          </p:cNvPicPr>
          <p:nvPr/>
        </p:nvPicPr>
        <p:blipFill>
          <a:blip r:embed="rId5"/>
          <a:stretch>
            <a:fillRect/>
          </a:stretch>
        </p:blipFill>
        <p:spPr>
          <a:xfrm>
            <a:off x="9879236" y="147236"/>
            <a:ext cx="1957003" cy="2799051"/>
          </a:xfrm>
          <a:prstGeom prst="rect">
            <a:avLst/>
          </a:prstGeom>
        </p:spPr>
      </p:pic>
      <p:pic>
        <p:nvPicPr>
          <p:cNvPr id="13" name="Picture 12">
            <a:extLst>
              <a:ext uri="{FF2B5EF4-FFF2-40B4-BE49-F238E27FC236}">
                <a16:creationId xmlns:a16="http://schemas.microsoft.com/office/drawing/2014/main" id="{93889F87-9D98-B44E-596D-02BD0AB59550}"/>
              </a:ext>
            </a:extLst>
          </p:cNvPr>
          <p:cNvPicPr>
            <a:picLocks noChangeAspect="1"/>
          </p:cNvPicPr>
          <p:nvPr/>
        </p:nvPicPr>
        <p:blipFill rotWithShape="1">
          <a:blip r:embed="rId6"/>
          <a:srcRect l="164" t="619" r="2389" b="1681"/>
          <a:stretch/>
        </p:blipFill>
        <p:spPr>
          <a:xfrm rot="1553898">
            <a:off x="9232425" y="2934081"/>
            <a:ext cx="2493848" cy="3486803"/>
          </a:xfrm>
          <a:prstGeom prst="rect">
            <a:avLst/>
          </a:prstGeom>
        </p:spPr>
      </p:pic>
      <p:grpSp>
        <p:nvGrpSpPr>
          <p:cNvPr id="30" name="Group 29">
            <a:extLst>
              <a:ext uri="{FF2B5EF4-FFF2-40B4-BE49-F238E27FC236}">
                <a16:creationId xmlns:a16="http://schemas.microsoft.com/office/drawing/2014/main" id="{1AB1752E-DFEC-2DA0-2F09-1F08EC007795}"/>
              </a:ext>
            </a:extLst>
          </p:cNvPr>
          <p:cNvGrpSpPr/>
          <p:nvPr/>
        </p:nvGrpSpPr>
        <p:grpSpPr>
          <a:xfrm>
            <a:off x="-2073" y="816"/>
            <a:ext cx="1557616" cy="6859085"/>
            <a:chOff x="-2073" y="816"/>
            <a:chExt cx="1557616" cy="6859085"/>
          </a:xfrm>
        </p:grpSpPr>
        <p:sp>
          <p:nvSpPr>
            <p:cNvPr id="28" name="object 24">
              <a:extLst>
                <a:ext uri="{FF2B5EF4-FFF2-40B4-BE49-F238E27FC236}">
                  <a16:creationId xmlns:a16="http://schemas.microsoft.com/office/drawing/2014/main" id="{BCBB1C41-AE50-B744-5B16-44F02A3163CE}"/>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TextBox 2">
              <a:extLst>
                <a:ext uri="{FF2B5EF4-FFF2-40B4-BE49-F238E27FC236}">
                  <a16:creationId xmlns:a16="http://schemas.microsoft.com/office/drawing/2014/main" id="{5B8FAA8E-65EA-DE0E-19DD-07660F1B8E18}"/>
                </a:ext>
              </a:extLst>
            </p:cNvPr>
            <p:cNvSpPr txBox="1"/>
            <p:nvPr/>
          </p:nvSpPr>
          <p:spPr>
            <a:xfrm rot="16200000">
              <a:off x="-2398377" y="2824627"/>
              <a:ext cx="6351490" cy="1212256"/>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32" name="Footer Placeholder 1">
            <a:extLst>
              <a:ext uri="{FF2B5EF4-FFF2-40B4-BE49-F238E27FC236}">
                <a16:creationId xmlns:a16="http://schemas.microsoft.com/office/drawing/2014/main" id="{1D59D4B8-9CC2-70AD-1A60-3A75375D0365}"/>
              </a:ext>
            </a:extLst>
          </p:cNvPr>
          <p:cNvSpPr txBox="1">
            <a:spLocks/>
          </p:cNvSpPr>
          <p:nvPr/>
        </p:nvSpPr>
        <p:spPr>
          <a:xfrm rot="18900000" flipH="1">
            <a:off x="2207997" y="4859559"/>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sp>
        <p:nvSpPr>
          <p:cNvPr id="33" name="TextBox 32">
            <a:extLst>
              <a:ext uri="{FF2B5EF4-FFF2-40B4-BE49-F238E27FC236}">
                <a16:creationId xmlns:a16="http://schemas.microsoft.com/office/drawing/2014/main" id="{199FB034-B426-5324-D365-82652BE80C00}"/>
              </a:ext>
            </a:extLst>
          </p:cNvPr>
          <p:cNvSpPr txBox="1"/>
          <p:nvPr/>
        </p:nvSpPr>
        <p:spPr>
          <a:xfrm>
            <a:off x="1597231" y="2408711"/>
            <a:ext cx="369322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latin typeface="Century Gothic"/>
              </a:rPr>
              <a:t>many </a:t>
            </a:r>
            <a:r>
              <a:rPr lang="en-US" sz="2800" err="1">
                <a:solidFill>
                  <a:srgbClr val="FFFFFF"/>
                </a:solidFill>
                <a:latin typeface="Century Gothic"/>
              </a:rPr>
              <a:t>organisations</a:t>
            </a:r>
            <a:r>
              <a:rPr lang="en-US" sz="2800">
                <a:solidFill>
                  <a:srgbClr val="FFFFFF"/>
                </a:solidFill>
                <a:latin typeface="Century Gothic"/>
              </a:rPr>
              <a:t> that want to help you find career and scholarship </a:t>
            </a:r>
            <a:endParaRPr lang="en-US">
              <a:solidFill>
                <a:srgbClr val="000000"/>
              </a:solidFill>
              <a:latin typeface="Calibri" panose="020F0502020204030204"/>
              <a:cs typeface="Calibri" panose="020F0502020204030204"/>
            </a:endParaRPr>
          </a:p>
          <a:p>
            <a:r>
              <a:rPr lang="en-US" sz="2800">
                <a:solidFill>
                  <a:srgbClr val="FFFFFF"/>
                </a:solidFill>
                <a:latin typeface="Century Gothic"/>
              </a:rPr>
              <a:t>opportunities​</a:t>
            </a:r>
            <a:endParaRPr lang="en-US">
              <a:cs typeface="Calibri"/>
            </a:endParaRPr>
          </a:p>
        </p:txBody>
      </p:sp>
    </p:spTree>
    <p:extLst>
      <p:ext uri="{BB962C8B-B14F-4D97-AF65-F5344CB8AC3E}">
        <p14:creationId xmlns:p14="http://schemas.microsoft.com/office/powerpoint/2010/main" val="104769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earing white helmets and blue shirts on horses&#10;&#10;Description automatically generated">
            <a:extLst>
              <a:ext uri="{FF2B5EF4-FFF2-40B4-BE49-F238E27FC236}">
                <a16:creationId xmlns:a16="http://schemas.microsoft.com/office/drawing/2014/main" id="{15736DA9-49F6-277E-D1BD-F07023F16098}"/>
              </a:ext>
            </a:extLst>
          </p:cNvPr>
          <p:cNvPicPr>
            <a:picLocks noChangeAspect="1"/>
          </p:cNvPicPr>
          <p:nvPr/>
        </p:nvPicPr>
        <p:blipFill>
          <a:blip r:embed="rId2"/>
          <a:stretch>
            <a:fillRect/>
          </a:stretch>
        </p:blipFill>
        <p:spPr>
          <a:xfrm rot="2700000">
            <a:off x="2682755" y="-9806"/>
            <a:ext cx="3266363" cy="2428765"/>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04470" y="2082176"/>
            <a:ext cx="5688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cs typeface="Calibri"/>
            </a:endParaRPr>
          </a:p>
          <a:p>
            <a:endParaRPr lang="en-US">
              <a:latin typeface="Century Gothic"/>
              <a:cs typeface="Calibri"/>
            </a:endParaRPr>
          </a:p>
        </p:txBody>
      </p:sp>
      <p:grpSp>
        <p:nvGrpSpPr>
          <p:cNvPr id="36" name="Group 35">
            <a:extLst>
              <a:ext uri="{FF2B5EF4-FFF2-40B4-BE49-F238E27FC236}">
                <a16:creationId xmlns:a16="http://schemas.microsoft.com/office/drawing/2014/main" id="{89627FDC-F6DB-8A8D-6664-216BF45CBA03}"/>
              </a:ext>
            </a:extLst>
          </p:cNvPr>
          <p:cNvGrpSpPr/>
          <p:nvPr/>
        </p:nvGrpSpPr>
        <p:grpSpPr>
          <a:xfrm>
            <a:off x="5314592" y="409212"/>
            <a:ext cx="6916150" cy="6032773"/>
            <a:chOff x="5359416" y="382318"/>
            <a:chExt cx="6916150" cy="6032773"/>
          </a:xfrm>
        </p:grpSpPr>
        <p:sp>
          <p:nvSpPr>
            <p:cNvPr id="9" name="TextBox 8">
              <a:extLst>
                <a:ext uri="{FF2B5EF4-FFF2-40B4-BE49-F238E27FC236}">
                  <a16:creationId xmlns:a16="http://schemas.microsoft.com/office/drawing/2014/main" id="{79C1630F-0FA1-64A2-4479-9B52B7218F92}"/>
                </a:ext>
              </a:extLst>
            </p:cNvPr>
            <p:cNvSpPr txBox="1"/>
            <p:nvPr/>
          </p:nvSpPr>
          <p:spPr>
            <a:xfrm>
              <a:off x="5366573" y="382318"/>
              <a:ext cx="6879487" cy="1846659"/>
            </a:xfrm>
            <a:prstGeom prst="rect">
              <a:avLst/>
            </a:prstGeom>
            <a:solidFill>
              <a:srgbClr val="92D050"/>
            </a:solidFill>
          </p:spPr>
          <p:txBody>
            <a:bodyPr wrap="square" lIns="91440" tIns="45720" rIns="91440" bIns="45720" anchor="t">
              <a:spAutoFit/>
            </a:bodyPr>
            <a:lstStyle/>
            <a:p>
              <a:r>
                <a:rPr lang="en-US" b="1" i="0">
                  <a:solidFill>
                    <a:srgbClr val="22272B"/>
                  </a:solidFill>
                  <a:effectLst/>
                  <a:latin typeface="Century Gothic"/>
                </a:rPr>
                <a:t>Course Description</a:t>
              </a:r>
            </a:p>
            <a:p>
              <a:pPr marL="285750" indent="-285750">
                <a:buFont typeface="Arial" panose="020B0604020202020204" pitchFamily="34" charset="0"/>
                <a:buChar char="•"/>
              </a:pPr>
              <a:r>
                <a:rPr lang="en-US" sz="1600" b="0" i="0">
                  <a:solidFill>
                    <a:srgbClr val="22272B"/>
                  </a:solidFill>
                  <a:effectLst/>
                  <a:latin typeface="Century Gothic"/>
                </a:rPr>
                <a:t>Work with plants and animals using the appropriate agricultural technologies</a:t>
              </a:r>
              <a:endParaRPr lang="en-US" sz="1600">
                <a:solidFill>
                  <a:srgbClr val="22272B"/>
                </a:solidFill>
                <a:latin typeface="Century Gothic"/>
              </a:endParaRPr>
            </a:p>
            <a:p>
              <a:pPr marL="285750" indent="-285750">
                <a:buFont typeface="Arial" panose="020B0604020202020204" pitchFamily="34" charset="0"/>
                <a:buChar char="•"/>
              </a:pPr>
              <a:r>
                <a:rPr lang="en-US" sz="1600">
                  <a:solidFill>
                    <a:srgbClr val="22272B"/>
                  </a:solidFill>
                  <a:latin typeface="Century Gothic"/>
                </a:rPr>
                <a:t>E</a:t>
              </a:r>
              <a:r>
                <a:rPr lang="en-US" sz="1600" b="0" i="0">
                  <a:solidFill>
                    <a:srgbClr val="22272B"/>
                  </a:solidFill>
                  <a:effectLst/>
                  <a:latin typeface="Century Gothic"/>
                </a:rPr>
                <a:t>xplore careers in agriculture</a:t>
              </a:r>
              <a:r>
                <a:rPr lang="en-US" sz="1600">
                  <a:solidFill>
                    <a:srgbClr val="22272B"/>
                  </a:solidFill>
                  <a:latin typeface="Century Gothic"/>
                </a:rPr>
                <a:t> </a:t>
              </a:r>
              <a:endParaRPr lang="en-US" sz="1600" b="0" i="0">
                <a:solidFill>
                  <a:srgbClr val="22272B"/>
                </a:solidFill>
                <a:effectLst/>
                <a:latin typeface="Century Gothic"/>
              </a:endParaRPr>
            </a:p>
            <a:p>
              <a:pPr marL="285750" indent="-285750">
                <a:buFont typeface="Arial" panose="020B0604020202020204" pitchFamily="34" charset="0"/>
                <a:buChar char="•"/>
              </a:pPr>
              <a:r>
                <a:rPr lang="en-US" sz="1600">
                  <a:solidFill>
                    <a:srgbClr val="22272B"/>
                  </a:solidFill>
                  <a:latin typeface="Century Gothic"/>
                </a:rPr>
                <a:t>I</a:t>
              </a:r>
              <a:r>
                <a:rPr lang="en-US" sz="1600" b="0" i="0">
                  <a:solidFill>
                    <a:srgbClr val="22272B"/>
                  </a:solidFill>
                  <a:effectLst/>
                  <a:latin typeface="Century Gothic"/>
                </a:rPr>
                <a:t>nvestigate the sustainability of agricultural systems</a:t>
              </a:r>
            </a:p>
            <a:p>
              <a:pPr marL="285750" indent="-285750">
                <a:buFont typeface="Arial" panose="020B0604020202020204" pitchFamily="34" charset="0"/>
                <a:buChar char="•"/>
              </a:pPr>
              <a:r>
                <a:rPr lang="en-US" sz="1600">
                  <a:solidFill>
                    <a:srgbClr val="22272B"/>
                  </a:solidFill>
                  <a:latin typeface="Century Gothic"/>
                </a:rPr>
                <a:t>Agricultural supply chain: </a:t>
              </a:r>
              <a:r>
                <a:rPr lang="en-US" sz="1600" b="0" i="0">
                  <a:solidFill>
                    <a:srgbClr val="22272B"/>
                  </a:solidFill>
                  <a:effectLst/>
                  <a:latin typeface="Century Gothic"/>
                </a:rPr>
                <a:t>production, processing and consumption.</a:t>
              </a:r>
              <a:endParaRPr lang="en-AU" sz="1600">
                <a:latin typeface="Century Gothic"/>
              </a:endParaRPr>
            </a:p>
          </p:txBody>
        </p:sp>
        <p:sp>
          <p:nvSpPr>
            <p:cNvPr id="10" name="TextBox 9">
              <a:extLst>
                <a:ext uri="{FF2B5EF4-FFF2-40B4-BE49-F238E27FC236}">
                  <a16:creationId xmlns:a16="http://schemas.microsoft.com/office/drawing/2014/main" id="{9919288F-597A-F940-9BCB-E5884BEA3DAF}"/>
                </a:ext>
              </a:extLst>
            </p:cNvPr>
            <p:cNvSpPr txBox="1"/>
            <p:nvPr/>
          </p:nvSpPr>
          <p:spPr>
            <a:xfrm>
              <a:off x="5361087" y="2226126"/>
              <a:ext cx="6911735" cy="2339102"/>
            </a:xfrm>
            <a:prstGeom prst="rect">
              <a:avLst/>
            </a:prstGeom>
            <a:solidFill>
              <a:schemeClr val="accent6">
                <a:lumMod val="60000"/>
                <a:lumOff val="40000"/>
              </a:schemeClr>
            </a:solidFill>
          </p:spPr>
          <p:txBody>
            <a:bodyPr wrap="square" lIns="91440" tIns="45720" rIns="91440" bIns="45720" anchor="t">
              <a:spAutoFit/>
            </a:bodyPr>
            <a:lstStyle/>
            <a:p>
              <a:r>
                <a:rPr lang="en-US" b="1" i="0">
                  <a:solidFill>
                    <a:srgbClr val="22272B"/>
                  </a:solidFill>
                  <a:effectLst/>
                  <a:latin typeface="Century Gothic"/>
                </a:rPr>
                <a:t>What </a:t>
              </a:r>
              <a:r>
                <a:rPr lang="en-US" b="1">
                  <a:solidFill>
                    <a:srgbClr val="22272B"/>
                  </a:solidFill>
                  <a:latin typeface="Century Gothic"/>
                </a:rPr>
                <a:t>students </a:t>
              </a:r>
              <a:r>
                <a:rPr lang="en-US" b="1" i="0">
                  <a:solidFill>
                    <a:srgbClr val="22272B"/>
                  </a:solidFill>
                  <a:effectLst/>
                  <a:latin typeface="Century Gothic"/>
                </a:rPr>
                <a:t>learn</a:t>
              </a:r>
            </a:p>
            <a:p>
              <a:pPr marL="285750" indent="-285750">
                <a:buFont typeface="Arial"/>
                <a:buChar char="•"/>
              </a:pPr>
              <a:r>
                <a:rPr lang="en-US" sz="1600" b="0" i="0">
                  <a:solidFill>
                    <a:srgbClr val="22272B"/>
                  </a:solidFill>
                  <a:effectLst/>
                  <a:latin typeface="Century Gothic"/>
                </a:rPr>
                <a:t>Study the interactions, management and sustainability of plants, animals or integrated plant/animal agricultural systems</a:t>
              </a:r>
              <a:r>
                <a:rPr lang="en-US" sz="1600">
                  <a:solidFill>
                    <a:srgbClr val="22272B"/>
                  </a:solidFill>
                  <a:latin typeface="Century Gothic"/>
                </a:rPr>
                <a:t> (intensive and extensive) in your </a:t>
              </a:r>
              <a:r>
                <a:rPr lang="en-US" sz="1600" b="0" i="0">
                  <a:solidFill>
                    <a:srgbClr val="22272B"/>
                  </a:solidFill>
                  <a:effectLst/>
                  <a:latin typeface="Century Gothic"/>
                </a:rPr>
                <a:t>local environment.</a:t>
              </a:r>
              <a:r>
                <a:rPr lang="en-US" sz="1600">
                  <a:solidFill>
                    <a:srgbClr val="22272B"/>
                  </a:solidFill>
                  <a:latin typeface="Century Gothic"/>
                </a:rPr>
                <a:t> </a:t>
              </a:r>
              <a:endParaRPr lang="en-US" sz="1600" b="0" i="0">
                <a:solidFill>
                  <a:srgbClr val="22272B"/>
                </a:solidFill>
                <a:effectLst/>
                <a:latin typeface="Century Gothic"/>
              </a:endParaRPr>
            </a:p>
            <a:p>
              <a:pPr marL="285750" indent="-285750">
                <a:buFont typeface="Arial"/>
                <a:buChar char="•"/>
              </a:pPr>
              <a:r>
                <a:rPr lang="en-US" sz="1600" b="0" i="0">
                  <a:solidFill>
                    <a:srgbClr val="22272B"/>
                  </a:solidFill>
                  <a:effectLst/>
                  <a:latin typeface="Century Gothic"/>
                </a:rPr>
                <a:t>Conduct fieldwork, small plot activities, laboratory work, and visits to commercial farms and other parts of the production and marketing chain.</a:t>
              </a:r>
              <a:r>
                <a:rPr lang="en-US" sz="1600">
                  <a:solidFill>
                    <a:srgbClr val="22272B"/>
                  </a:solidFill>
                  <a:latin typeface="Century Gothic"/>
                </a:rPr>
                <a:t> </a:t>
              </a:r>
              <a:endParaRPr lang="en-US" sz="1600" b="0" i="0">
                <a:solidFill>
                  <a:srgbClr val="22272B"/>
                </a:solidFill>
                <a:effectLst/>
                <a:latin typeface="Century Gothic"/>
              </a:endParaRPr>
            </a:p>
            <a:p>
              <a:pPr marL="285750" indent="-285750" algn="l" rtl="0">
                <a:buFont typeface="Arial"/>
                <a:buChar char="•"/>
              </a:pPr>
              <a:r>
                <a:rPr lang="en-US" sz="1600" b="0" i="0">
                  <a:solidFill>
                    <a:srgbClr val="22272B"/>
                  </a:solidFill>
                  <a:effectLst/>
                  <a:latin typeface="Century Gothic"/>
                </a:rPr>
                <a:t>Learn about Work Health and Safety issues, develop skills in designing, investigating and managing farms.</a:t>
              </a:r>
            </a:p>
          </p:txBody>
        </p:sp>
        <p:sp>
          <p:nvSpPr>
            <p:cNvPr id="13" name="TextBox 12">
              <a:extLst>
                <a:ext uri="{FF2B5EF4-FFF2-40B4-BE49-F238E27FC236}">
                  <a16:creationId xmlns:a16="http://schemas.microsoft.com/office/drawing/2014/main" id="{3B231A67-15A7-50A1-74BA-ED561E3BC849}"/>
                </a:ext>
              </a:extLst>
            </p:cNvPr>
            <p:cNvSpPr txBox="1"/>
            <p:nvPr/>
          </p:nvSpPr>
          <p:spPr>
            <a:xfrm>
              <a:off x="5359416" y="4559468"/>
              <a:ext cx="6916150" cy="1855623"/>
            </a:xfrm>
            <a:prstGeom prst="rect">
              <a:avLst/>
            </a:prstGeom>
            <a:solidFill>
              <a:schemeClr val="accent6">
                <a:lumMod val="40000"/>
                <a:lumOff val="60000"/>
              </a:schemeClr>
            </a:solidFill>
          </p:spPr>
          <p:txBody>
            <a:bodyPr wrap="square" lIns="91440" tIns="45720" rIns="91440" bIns="45720" anchor="t">
              <a:spAutoFit/>
            </a:bodyPr>
            <a:lstStyle/>
            <a:p>
              <a:r>
                <a:rPr lang="en-US" b="1" i="0">
                  <a:solidFill>
                    <a:srgbClr val="22272B"/>
                  </a:solidFill>
                  <a:effectLst/>
                  <a:latin typeface="Century Gothic"/>
                </a:rPr>
                <a:t>Course Requirements</a:t>
              </a:r>
              <a:r>
                <a:rPr lang="en-US" b="1">
                  <a:solidFill>
                    <a:srgbClr val="22272B"/>
                  </a:solidFill>
                  <a:latin typeface="Century Gothic"/>
                </a:rPr>
                <a:t> (100 or 200 hour course)</a:t>
              </a:r>
              <a:endParaRPr lang="en-US" b="1" i="0">
                <a:solidFill>
                  <a:srgbClr val="22272B"/>
                </a:solidFill>
                <a:effectLst/>
                <a:latin typeface="Century Gothic"/>
              </a:endParaRPr>
            </a:p>
            <a:p>
              <a:r>
                <a:rPr lang="en-US" sz="1600" b="0" i="0">
                  <a:solidFill>
                    <a:srgbClr val="22272B"/>
                  </a:solidFill>
                  <a:effectLst/>
                  <a:latin typeface="Century Gothic"/>
                </a:rPr>
                <a:t>You will undertake a range of practical experiences that occupy the majority of course time.</a:t>
              </a:r>
            </a:p>
            <a:p>
              <a:pPr marL="285750" indent="-285750">
                <a:buFont typeface="Arial" panose="020B0604020202020204" pitchFamily="34" charset="0"/>
                <a:buChar char="•"/>
              </a:pPr>
              <a:r>
                <a:rPr lang="en-US" sz="1600" b="0" i="0">
                  <a:solidFill>
                    <a:srgbClr val="22272B"/>
                  </a:solidFill>
                  <a:effectLst/>
                  <a:latin typeface="Century Gothic"/>
                </a:rPr>
                <a:t>Introduction to Agriculture AND/OR Agricultural Systems and Management</a:t>
              </a:r>
              <a:r>
                <a:rPr lang="en-US" sz="1600">
                  <a:solidFill>
                    <a:srgbClr val="22272B"/>
                  </a:solidFill>
                  <a:latin typeface="Century Gothic"/>
                </a:rPr>
                <a:t> </a:t>
              </a:r>
              <a:endParaRPr lang="en-US" sz="1600" b="0" i="0">
                <a:solidFill>
                  <a:srgbClr val="22272B"/>
                </a:solidFill>
                <a:effectLst/>
                <a:latin typeface="Century Gothic"/>
              </a:endParaRPr>
            </a:p>
            <a:p>
              <a:pPr marL="285750" indent="-285750" algn="l" rtl="0">
                <a:buFont typeface="Arial" panose="020B0604020202020204" pitchFamily="34" charset="0"/>
                <a:buChar char="•"/>
              </a:pPr>
              <a:r>
                <a:rPr lang="en-US" sz="1600" b="0" i="0">
                  <a:solidFill>
                    <a:srgbClr val="22272B"/>
                  </a:solidFill>
                  <a:effectLst/>
                  <a:latin typeface="Century Gothic"/>
                </a:rPr>
                <a:t>Plant Production</a:t>
              </a:r>
            </a:p>
            <a:p>
              <a:pPr marL="285750" indent="-285750" algn="l" rtl="0">
                <a:buFont typeface="Arial" panose="020B0604020202020204" pitchFamily="34" charset="0"/>
                <a:buChar char="•"/>
              </a:pPr>
              <a:r>
                <a:rPr lang="en-US" sz="1600" b="0" i="0">
                  <a:solidFill>
                    <a:srgbClr val="22272B"/>
                  </a:solidFill>
                  <a:effectLst/>
                  <a:latin typeface="Century Gothic"/>
                </a:rPr>
                <a:t>Animal Production</a:t>
              </a:r>
            </a:p>
          </p:txBody>
        </p:sp>
      </p:grpSp>
      <p:sp>
        <p:nvSpPr>
          <p:cNvPr id="15" name="TextBox 14">
            <a:extLst>
              <a:ext uri="{FF2B5EF4-FFF2-40B4-BE49-F238E27FC236}">
                <a16:creationId xmlns:a16="http://schemas.microsoft.com/office/drawing/2014/main" id="{ABD8113D-0B08-ADA6-151E-2159247F5FB5}"/>
              </a:ext>
            </a:extLst>
          </p:cNvPr>
          <p:cNvSpPr txBox="1"/>
          <p:nvPr/>
        </p:nvSpPr>
        <p:spPr>
          <a:xfrm>
            <a:off x="1556263" y="6611086"/>
            <a:ext cx="10420584" cy="246221"/>
          </a:xfrm>
          <a:prstGeom prst="rect">
            <a:avLst/>
          </a:prstGeom>
          <a:noFill/>
        </p:spPr>
        <p:txBody>
          <a:bodyPr wrap="square" lIns="91440" tIns="45720" rIns="91440" bIns="45720" anchor="t">
            <a:spAutoFit/>
          </a:bodyPr>
          <a:lstStyle/>
          <a:p>
            <a:r>
              <a:rPr lang="en-AU" sz="1000">
                <a:latin typeface="Century Gothic"/>
              </a:rPr>
              <a:t>https://educationstandards.nsw.edu.au/wps/portal/nesa/k-10/learning-areas/tas/course-descriptions-7-10</a:t>
            </a:r>
          </a:p>
        </p:txBody>
      </p:sp>
      <p:grpSp>
        <p:nvGrpSpPr>
          <p:cNvPr id="31" name="Group 30">
            <a:extLst>
              <a:ext uri="{FF2B5EF4-FFF2-40B4-BE49-F238E27FC236}">
                <a16:creationId xmlns:a16="http://schemas.microsoft.com/office/drawing/2014/main" id="{04F04CE0-212A-E429-0F68-625886FFE015}"/>
              </a:ext>
            </a:extLst>
          </p:cNvPr>
          <p:cNvGrpSpPr/>
          <p:nvPr/>
        </p:nvGrpSpPr>
        <p:grpSpPr>
          <a:xfrm>
            <a:off x="-2633373" y="695996"/>
            <a:ext cx="7807781" cy="6165201"/>
            <a:chOff x="761172" y="866726"/>
            <a:chExt cx="7807781" cy="6165201"/>
          </a:xfrm>
        </p:grpSpPr>
        <p:sp>
          <p:nvSpPr>
            <p:cNvPr id="29" name="Arrow: Right 28">
              <a:extLst>
                <a:ext uri="{FF2B5EF4-FFF2-40B4-BE49-F238E27FC236}">
                  <a16:creationId xmlns:a16="http://schemas.microsoft.com/office/drawing/2014/main" id="{6700FC4A-4542-820E-1371-ADB21FEA1075}"/>
                </a:ext>
              </a:extLst>
            </p:cNvPr>
            <p:cNvSpPr/>
            <p:nvPr/>
          </p:nvSpPr>
          <p:spPr>
            <a:xfrm>
              <a:off x="1009775" y="866726"/>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30" name="Arrow: Right 29">
              <a:extLst>
                <a:ext uri="{FF2B5EF4-FFF2-40B4-BE49-F238E27FC236}">
                  <a16:creationId xmlns:a16="http://schemas.microsoft.com/office/drawing/2014/main" id="{F4326368-C7CE-303A-013D-E9F5DFCB502D}"/>
                </a:ext>
              </a:extLst>
            </p:cNvPr>
            <p:cNvSpPr/>
            <p:nvPr/>
          </p:nvSpPr>
          <p:spPr>
            <a:xfrm>
              <a:off x="761172" y="866726"/>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5" name="Footer Placeholder 1">
            <a:extLst>
              <a:ext uri="{FF2B5EF4-FFF2-40B4-BE49-F238E27FC236}">
                <a16:creationId xmlns:a16="http://schemas.microsoft.com/office/drawing/2014/main" id="{8D950AED-9B1F-BBF2-3BA7-F8A80F63486E}"/>
              </a:ext>
            </a:extLst>
          </p:cNvPr>
          <p:cNvSpPr txBox="1">
            <a:spLocks/>
          </p:cNvSpPr>
          <p:nvPr/>
        </p:nvSpPr>
        <p:spPr>
          <a:xfrm rot="18900000" flipH="1">
            <a:off x="1356932" y="4996037"/>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1" name="Group 20">
            <a:extLst>
              <a:ext uri="{FF2B5EF4-FFF2-40B4-BE49-F238E27FC236}">
                <a16:creationId xmlns:a16="http://schemas.microsoft.com/office/drawing/2014/main" id="{390FF490-6504-EF4B-4753-7BDD05D1E179}"/>
              </a:ext>
            </a:extLst>
          </p:cNvPr>
          <p:cNvGrpSpPr/>
          <p:nvPr/>
        </p:nvGrpSpPr>
        <p:grpSpPr>
          <a:xfrm>
            <a:off x="-2073" y="816"/>
            <a:ext cx="1557616" cy="6859085"/>
            <a:chOff x="-2073" y="816"/>
            <a:chExt cx="1557616" cy="6859085"/>
          </a:xfrm>
        </p:grpSpPr>
        <p:sp>
          <p:nvSpPr>
            <p:cNvPr id="18" name="object 24">
              <a:extLst>
                <a:ext uri="{FF2B5EF4-FFF2-40B4-BE49-F238E27FC236}">
                  <a16:creationId xmlns:a16="http://schemas.microsoft.com/office/drawing/2014/main" id="{647AC471-9881-4A6C-C71D-5E977619FD6F}"/>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TextBox 2">
              <a:extLst>
                <a:ext uri="{FF2B5EF4-FFF2-40B4-BE49-F238E27FC236}">
                  <a16:creationId xmlns:a16="http://schemas.microsoft.com/office/drawing/2014/main" id="{EA8F7C82-0031-E599-D5A3-047E193F2894}"/>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6" name="TextBox 5">
            <a:extLst>
              <a:ext uri="{FF2B5EF4-FFF2-40B4-BE49-F238E27FC236}">
                <a16:creationId xmlns:a16="http://schemas.microsoft.com/office/drawing/2014/main" id="{646118D0-7087-2EE1-4A7C-C2ADC878A30B}"/>
              </a:ext>
            </a:extLst>
          </p:cNvPr>
          <p:cNvSpPr txBox="1"/>
          <p:nvPr/>
        </p:nvSpPr>
        <p:spPr>
          <a:xfrm>
            <a:off x="1645349" y="2743880"/>
            <a:ext cx="2524172" cy="1569660"/>
          </a:xfrm>
          <a:prstGeom prst="rect">
            <a:avLst/>
          </a:prstGeom>
          <a:noFill/>
        </p:spPr>
        <p:txBody>
          <a:bodyPr wrap="square" lIns="91440" tIns="45720" rIns="91440" bIns="45720" rtlCol="0" anchor="t">
            <a:spAutoFit/>
          </a:bodyPr>
          <a:lstStyle/>
          <a:p>
            <a:r>
              <a:rPr lang="en-AU" sz="3200" i="0">
                <a:solidFill>
                  <a:srgbClr val="002766"/>
                </a:solidFill>
                <a:effectLst/>
                <a:latin typeface="Century Gothic"/>
              </a:rPr>
              <a:t>Agricultural Technology Years 7–10</a:t>
            </a:r>
          </a:p>
        </p:txBody>
      </p:sp>
      <p:pic>
        <p:nvPicPr>
          <p:cNvPr id="38" name="Picture 37" descr="A red and blue logo&#10;&#10;Description automatically generated">
            <a:extLst>
              <a:ext uri="{FF2B5EF4-FFF2-40B4-BE49-F238E27FC236}">
                <a16:creationId xmlns:a16="http://schemas.microsoft.com/office/drawing/2014/main" id="{2341CEF2-D277-4AA5-D384-A977B65C5880}"/>
              </a:ext>
            </a:extLst>
          </p:cNvPr>
          <p:cNvPicPr>
            <a:picLocks noChangeAspect="1"/>
          </p:cNvPicPr>
          <p:nvPr/>
        </p:nvPicPr>
        <p:blipFill>
          <a:blip r:embed="rId3"/>
          <a:stretch>
            <a:fillRect/>
          </a:stretch>
        </p:blipFill>
        <p:spPr>
          <a:xfrm>
            <a:off x="3905988" y="5163670"/>
            <a:ext cx="1206519" cy="1281953"/>
          </a:xfrm>
          <a:prstGeom prst="rect">
            <a:avLst/>
          </a:prstGeom>
        </p:spPr>
      </p:pic>
    </p:spTree>
    <p:extLst>
      <p:ext uri="{BB962C8B-B14F-4D97-AF65-F5344CB8AC3E}">
        <p14:creationId xmlns:p14="http://schemas.microsoft.com/office/powerpoint/2010/main" val="360535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drone flying over a field&#10;&#10;Description automatically generated">
            <a:extLst>
              <a:ext uri="{FF2B5EF4-FFF2-40B4-BE49-F238E27FC236}">
                <a16:creationId xmlns:a16="http://schemas.microsoft.com/office/drawing/2014/main" id="{24F5C9EC-2917-B75A-FF5C-330EA0DF2E3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98491" y="39649"/>
            <a:ext cx="3130148" cy="1773079"/>
          </a:xfrm>
          <a:prstGeom prst="rect">
            <a:avLst/>
          </a:prstGeom>
        </p:spPr>
      </p:pic>
      <p:pic>
        <p:nvPicPr>
          <p:cNvPr id="9" name="Picture 8" descr="A document with text on it&#10;&#10;Description automatically generated">
            <a:extLst>
              <a:ext uri="{FF2B5EF4-FFF2-40B4-BE49-F238E27FC236}">
                <a16:creationId xmlns:a16="http://schemas.microsoft.com/office/drawing/2014/main" id="{0CD0D7E3-75E0-5D98-F62F-F7BD57474BF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27382">
            <a:off x="7338788" y="-156512"/>
            <a:ext cx="2444264" cy="3555293"/>
          </a:xfrm>
          <a:prstGeom prst="rect">
            <a:avLst/>
          </a:prstGeom>
        </p:spPr>
      </p:pic>
      <p:grpSp>
        <p:nvGrpSpPr>
          <p:cNvPr id="10" name="Group 9">
            <a:extLst>
              <a:ext uri="{FF2B5EF4-FFF2-40B4-BE49-F238E27FC236}">
                <a16:creationId xmlns:a16="http://schemas.microsoft.com/office/drawing/2014/main" id="{ADE25884-E023-765B-87A1-EA50EF9E370E}"/>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C9A1AE8A-6293-C2BC-C8EB-CEC2B20A6406}"/>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8" name="Arrow: Right 7">
              <a:extLst>
                <a:ext uri="{FF2B5EF4-FFF2-40B4-BE49-F238E27FC236}">
                  <a16:creationId xmlns:a16="http://schemas.microsoft.com/office/drawing/2014/main" id="{CEBED1DF-5B36-FF74-4C24-4016516340FD}"/>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pic>
        <p:nvPicPr>
          <p:cNvPr id="25" name="Picture 24" descr="A close-up of a camera">
            <a:extLst>
              <a:ext uri="{FF2B5EF4-FFF2-40B4-BE49-F238E27FC236}">
                <a16:creationId xmlns:a16="http://schemas.microsoft.com/office/drawing/2014/main" id="{3232F176-EAAC-A780-CD37-08C024CF051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26451" y="5056275"/>
            <a:ext cx="3156508" cy="1768113"/>
          </a:xfrm>
          <a:prstGeom prst="rect">
            <a:avLst/>
          </a:prstGeom>
        </p:spPr>
      </p:pic>
      <p:pic>
        <p:nvPicPr>
          <p:cNvPr id="19" name="Picture 18" descr="A chalkboard with a sign next to a pair of books and glasses">
            <a:extLst>
              <a:ext uri="{FF2B5EF4-FFF2-40B4-BE49-F238E27FC236}">
                <a16:creationId xmlns:a16="http://schemas.microsoft.com/office/drawing/2014/main" id="{794BA6F4-F29D-B73F-CCF4-DEE426FF4C1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980811" y="4491300"/>
            <a:ext cx="3484640" cy="2291151"/>
          </a:xfrm>
          <a:prstGeom prst="rect">
            <a:avLst/>
          </a:prstGeom>
        </p:spPr>
      </p:pic>
      <p:pic>
        <p:nvPicPr>
          <p:cNvPr id="13" name="Picture 12" descr="A diagram of a pipeline&#10;&#10;Description automatically generated">
            <a:extLst>
              <a:ext uri="{FF2B5EF4-FFF2-40B4-BE49-F238E27FC236}">
                <a16:creationId xmlns:a16="http://schemas.microsoft.com/office/drawing/2014/main" id="{EE4E8A8F-BD84-6064-02EB-7C6F75FBE0B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732043" y="533445"/>
            <a:ext cx="2379937" cy="3082820"/>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3521850" y="1925337"/>
            <a:ext cx="5701585" cy="2998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P Policies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E Education and training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R Research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F Finance and Farming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E Extension and advisory services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C Communication </a:t>
            </a:r>
          </a:p>
          <a:p>
            <a:pPr>
              <a:lnSpc>
                <a:spcPct val="107000"/>
              </a:lnSpc>
              <a:spcAft>
                <a:spcPts val="800"/>
              </a:spcAft>
            </a:pPr>
            <a:r>
              <a:rPr lang="en-AU" sz="2000" b="1" kern="100">
                <a:solidFill>
                  <a:schemeClr val="bg1"/>
                </a:solidFill>
                <a:effectLst/>
                <a:latin typeface="Century Gothic"/>
                <a:ea typeface="Calibri" panose="020F0502020204030204" pitchFamily="34" charset="0"/>
                <a:cs typeface="Times New Roman" panose="02020603050405020304" pitchFamily="18" charset="0"/>
              </a:rPr>
              <a:t>T Technologies and Trade</a:t>
            </a:r>
          </a:p>
        </p:txBody>
      </p:sp>
      <p:sp>
        <p:nvSpPr>
          <p:cNvPr id="6" name="TextBox 5">
            <a:extLst>
              <a:ext uri="{FF2B5EF4-FFF2-40B4-BE49-F238E27FC236}">
                <a16:creationId xmlns:a16="http://schemas.microsoft.com/office/drawing/2014/main" id="{B117AC3F-82C3-7862-6E5B-9926F03B897B}"/>
              </a:ext>
            </a:extLst>
          </p:cNvPr>
          <p:cNvSpPr txBox="1"/>
          <p:nvPr/>
        </p:nvSpPr>
        <p:spPr>
          <a:xfrm>
            <a:off x="1940060" y="1168684"/>
            <a:ext cx="3243609" cy="646331"/>
          </a:xfrm>
          <a:prstGeom prst="rect">
            <a:avLst/>
          </a:prstGeom>
          <a:noFill/>
        </p:spPr>
        <p:txBody>
          <a:bodyPr wrap="square" rtlCol="0">
            <a:spAutoFit/>
          </a:bodyPr>
          <a:lstStyle/>
          <a:p>
            <a:r>
              <a:rPr lang="en-AU" sz="3600" b="1">
                <a:solidFill>
                  <a:schemeClr val="bg1"/>
                </a:solidFill>
                <a:latin typeface="Century Gothic"/>
              </a:rPr>
              <a:t>It is….PERFECT</a:t>
            </a:r>
          </a:p>
        </p:txBody>
      </p:sp>
      <p:sp>
        <p:nvSpPr>
          <p:cNvPr id="7" name="TextBox 6">
            <a:extLst>
              <a:ext uri="{FF2B5EF4-FFF2-40B4-BE49-F238E27FC236}">
                <a16:creationId xmlns:a16="http://schemas.microsoft.com/office/drawing/2014/main" id="{0E875D93-8ED7-C81B-C680-5AAB9010238F}"/>
              </a:ext>
            </a:extLst>
          </p:cNvPr>
          <p:cNvSpPr txBox="1"/>
          <p:nvPr/>
        </p:nvSpPr>
        <p:spPr>
          <a:xfrm>
            <a:off x="1656013" y="2222041"/>
            <a:ext cx="2238981" cy="2246769"/>
          </a:xfrm>
          <a:prstGeom prst="rect">
            <a:avLst/>
          </a:prstGeom>
          <a:noFill/>
        </p:spPr>
        <p:txBody>
          <a:bodyPr wrap="square" rtlCol="0">
            <a:spAutoFit/>
          </a:bodyPr>
          <a:lstStyle/>
          <a:p>
            <a:r>
              <a:rPr lang="en-AU" sz="2800">
                <a:latin typeface="Century Gothic"/>
              </a:rPr>
              <a:t>There are careers in so many different fields</a:t>
            </a:r>
          </a:p>
        </p:txBody>
      </p:sp>
      <p:pic>
        <p:nvPicPr>
          <p:cNvPr id="16" name="Picture 15" descr="A diagram of a plant&#10;&#10;Description automatically generated">
            <a:extLst>
              <a:ext uri="{FF2B5EF4-FFF2-40B4-BE49-F238E27FC236}">
                <a16:creationId xmlns:a16="http://schemas.microsoft.com/office/drawing/2014/main" id="{CF30D9A7-1498-51BE-CAB5-412C47DCDCAE}"/>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532300" y="3155959"/>
            <a:ext cx="2697330" cy="1598245"/>
          </a:xfrm>
          <a:prstGeom prst="rect">
            <a:avLst/>
          </a:prstGeom>
        </p:spPr>
      </p:pic>
      <p:sp>
        <p:nvSpPr>
          <p:cNvPr id="14" name="Footer Placeholder 1">
            <a:extLst>
              <a:ext uri="{FF2B5EF4-FFF2-40B4-BE49-F238E27FC236}">
                <a16:creationId xmlns:a16="http://schemas.microsoft.com/office/drawing/2014/main" id="{A25E8170-7A46-D331-19E4-54D2C0DE8078}"/>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1" name="Group 20">
            <a:extLst>
              <a:ext uri="{FF2B5EF4-FFF2-40B4-BE49-F238E27FC236}">
                <a16:creationId xmlns:a16="http://schemas.microsoft.com/office/drawing/2014/main" id="{6D44117A-25C3-B34B-B746-029B0CD72991}"/>
              </a:ext>
            </a:extLst>
          </p:cNvPr>
          <p:cNvGrpSpPr/>
          <p:nvPr/>
        </p:nvGrpSpPr>
        <p:grpSpPr>
          <a:xfrm>
            <a:off x="-2073" y="816"/>
            <a:ext cx="1557616" cy="6859085"/>
            <a:chOff x="-2073" y="816"/>
            <a:chExt cx="1557616" cy="6859085"/>
          </a:xfrm>
        </p:grpSpPr>
        <p:sp>
          <p:nvSpPr>
            <p:cNvPr id="18" name="object 24">
              <a:extLst>
                <a:ext uri="{FF2B5EF4-FFF2-40B4-BE49-F238E27FC236}">
                  <a16:creationId xmlns:a16="http://schemas.microsoft.com/office/drawing/2014/main" id="{17C6613A-15DD-28A3-D575-61CFBD29607D}"/>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TextBox 2">
              <a:extLst>
                <a:ext uri="{FF2B5EF4-FFF2-40B4-BE49-F238E27FC236}">
                  <a16:creationId xmlns:a16="http://schemas.microsoft.com/office/drawing/2014/main" id="{E1A9E6E8-2780-0217-BD6E-F6BA2531F184}"/>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323799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Cussons Media Showreel">
            <a:hlinkClick r:id="" action="ppaction://media"/>
            <a:extLst>
              <a:ext uri="{FF2B5EF4-FFF2-40B4-BE49-F238E27FC236}">
                <a16:creationId xmlns:a16="http://schemas.microsoft.com/office/drawing/2014/main" id="{18F0E1B8-E5D7-DBAD-9746-8C6884322DA5}"/>
              </a:ext>
            </a:extLst>
          </p:cNvPr>
          <p:cNvPicPr>
            <a:picLocks noRot="1" noChangeAspect="1"/>
          </p:cNvPicPr>
          <p:nvPr>
            <a:videoFile r:link="rId1"/>
          </p:nvPr>
        </p:nvPicPr>
        <p:blipFill>
          <a:blip r:embed="rId3"/>
          <a:stretch>
            <a:fillRect/>
          </a:stretch>
        </p:blipFill>
        <p:spPr>
          <a:xfrm>
            <a:off x="1637805" y="622146"/>
            <a:ext cx="10467820" cy="6102763"/>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4" name="TextBox 3">
            <a:extLst>
              <a:ext uri="{FF2B5EF4-FFF2-40B4-BE49-F238E27FC236}">
                <a16:creationId xmlns:a16="http://schemas.microsoft.com/office/drawing/2014/main" id="{95480D27-B726-2A7E-70E0-C0EE2F9E1CAC}"/>
              </a:ext>
            </a:extLst>
          </p:cNvPr>
          <p:cNvSpPr txBox="1"/>
          <p:nvPr/>
        </p:nvSpPr>
        <p:spPr>
          <a:xfrm rot="16200000">
            <a:off x="-2416279" y="2953871"/>
            <a:ext cx="64677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600" b="1">
                <a:solidFill>
                  <a:schemeClr val="bg1"/>
                </a:solidFill>
                <a:latin typeface="Century Gothic"/>
                <a:cs typeface="Calibri"/>
              </a:rPr>
              <a:t>Select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sp>
        <p:nvSpPr>
          <p:cNvPr id="253" name="TextBox 252">
            <a:extLst>
              <a:ext uri="{FF2B5EF4-FFF2-40B4-BE49-F238E27FC236}">
                <a16:creationId xmlns:a16="http://schemas.microsoft.com/office/drawing/2014/main" id="{0DE0ED70-1D0E-24E9-A90A-D11396E73245}"/>
              </a:ext>
            </a:extLst>
          </p:cNvPr>
          <p:cNvSpPr txBox="1"/>
          <p:nvPr/>
        </p:nvSpPr>
        <p:spPr>
          <a:xfrm>
            <a:off x="2011633" y="38879"/>
            <a:ext cx="97286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Some of the most beautiful offices in the world... </a:t>
            </a:r>
            <a:endParaRPr lang="en-US" sz="3200">
              <a:latin typeface="Century Gothic"/>
              <a:ea typeface="Calibri"/>
              <a:cs typeface="Calibri"/>
            </a:endParaRPr>
          </a:p>
        </p:txBody>
      </p:sp>
      <p:grpSp>
        <p:nvGrpSpPr>
          <p:cNvPr id="11" name="Group 10">
            <a:extLst>
              <a:ext uri="{FF2B5EF4-FFF2-40B4-BE49-F238E27FC236}">
                <a16:creationId xmlns:a16="http://schemas.microsoft.com/office/drawing/2014/main" id="{C333CB07-EB34-C9BD-34B7-57CE8140F56B}"/>
              </a:ext>
            </a:extLst>
          </p:cNvPr>
          <p:cNvGrpSpPr/>
          <p:nvPr/>
        </p:nvGrpSpPr>
        <p:grpSpPr>
          <a:xfrm>
            <a:off x="-2073" y="816"/>
            <a:ext cx="1557616" cy="6859085"/>
            <a:chOff x="-2073" y="816"/>
            <a:chExt cx="1557616" cy="6859085"/>
          </a:xfrm>
        </p:grpSpPr>
        <p:sp>
          <p:nvSpPr>
            <p:cNvPr id="7" name="object 24">
              <a:extLst>
                <a:ext uri="{FF2B5EF4-FFF2-40B4-BE49-F238E27FC236}">
                  <a16:creationId xmlns:a16="http://schemas.microsoft.com/office/drawing/2014/main" id="{BE39CC11-02D5-4932-F32C-3ED9C9032369}"/>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TextBox 2">
              <a:extLst>
                <a:ext uri="{FF2B5EF4-FFF2-40B4-BE49-F238E27FC236}">
                  <a16:creationId xmlns:a16="http://schemas.microsoft.com/office/drawing/2014/main" id="{52D9F749-4DAE-B867-9E1C-E45673EEA5FE}"/>
                </a:ext>
              </a:extLst>
            </p:cNvPr>
            <p:cNvSpPr txBox="1"/>
            <p:nvPr/>
          </p:nvSpPr>
          <p:spPr>
            <a:xfrm rot="16200000">
              <a:off x="-2398377" y="2824627"/>
              <a:ext cx="6351490" cy="1212256"/>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388948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rectangle with green lines&#10;&#10;Description automatically generated">
            <a:extLst>
              <a:ext uri="{FF2B5EF4-FFF2-40B4-BE49-F238E27FC236}">
                <a16:creationId xmlns:a16="http://schemas.microsoft.com/office/drawing/2014/main" id="{DD04650C-DAFA-3D67-4BCC-BFE2A18668E6}"/>
              </a:ext>
            </a:extLst>
          </p:cNvPr>
          <p:cNvPicPr>
            <a:picLocks noChangeAspect="1"/>
          </p:cNvPicPr>
          <p:nvPr/>
        </p:nvPicPr>
        <p:blipFill>
          <a:blip r:embed="rId2"/>
          <a:stretch>
            <a:fillRect/>
          </a:stretch>
        </p:blipFill>
        <p:spPr>
          <a:xfrm>
            <a:off x="2747" y="-4827"/>
            <a:ext cx="12187662" cy="6865339"/>
          </a:xfrm>
          <a:prstGeom prst="rect">
            <a:avLst/>
          </a:prstGeom>
        </p:spPr>
      </p:pic>
      <p:sp>
        <p:nvSpPr>
          <p:cNvPr id="17" name="TextBox 1">
            <a:extLst>
              <a:ext uri="{FF2B5EF4-FFF2-40B4-BE49-F238E27FC236}">
                <a16:creationId xmlns:a16="http://schemas.microsoft.com/office/drawing/2014/main" id="{635622D1-9585-DF66-3F38-CD7920E7DF82}"/>
              </a:ext>
            </a:extLst>
          </p:cNvPr>
          <p:cNvSpPr txBox="1"/>
          <p:nvPr/>
        </p:nvSpPr>
        <p:spPr>
          <a:xfrm>
            <a:off x="1832817" y="1042994"/>
            <a:ext cx="9558582" cy="4624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50">
                <a:solidFill>
                  <a:srgbClr val="0894D5"/>
                </a:solidFill>
                <a:latin typeface="Century Gothic"/>
              </a:rPr>
              <a:t>This resource was produced by Primary Industries Education Foundation Australia (PIEFA)</a:t>
            </a:r>
            <a:r>
              <a:rPr lang="en-US" sz="1550" b="1">
                <a:solidFill>
                  <a:srgbClr val="0894D5"/>
                </a:solidFill>
                <a:latin typeface="Century Gothic"/>
              </a:rPr>
              <a:t>.</a:t>
            </a:r>
            <a:r>
              <a:rPr lang="en-US" sz="1550">
                <a:solidFill>
                  <a:srgbClr val="0894D5"/>
                </a:solidFill>
                <a:latin typeface="Century Gothic"/>
              </a:rPr>
              <a:t> Primary Industries Education Foundation Australia’s resources support and facilitate effective teaching and learning about Australia’s food and food industries. We are grateful for the support of our industry and member </a:t>
            </a:r>
            <a:r>
              <a:rPr lang="en-US" sz="1550" err="1">
                <a:solidFill>
                  <a:srgbClr val="0894D5"/>
                </a:solidFill>
                <a:latin typeface="Century Gothic"/>
              </a:rPr>
              <a:t>organisations</a:t>
            </a:r>
            <a:r>
              <a:rPr lang="en-US" sz="1550">
                <a:solidFill>
                  <a:srgbClr val="0894D5"/>
                </a:solidFill>
                <a:latin typeface="Century Gothic"/>
              </a:rPr>
              <a:t> for assisting in our research efforts and providing industry-specific information and imagery to benefit the development and accuracy of this educational resource.</a:t>
            </a:r>
          </a:p>
          <a:p>
            <a:endParaRPr lang="en-US" sz="1550">
              <a:solidFill>
                <a:srgbClr val="0894D5"/>
              </a:solidFill>
              <a:latin typeface="Century Gothic"/>
            </a:endParaRPr>
          </a:p>
          <a:p>
            <a:r>
              <a:rPr lang="en-US" sz="1550">
                <a:solidFill>
                  <a:srgbClr val="0894D5"/>
                </a:solidFill>
                <a:latin typeface="Century Gothic"/>
              </a:rPr>
              <a:t>While reasonable efforts have been made to ensure that the contents of this educational resource are factually correct, PIEFA does not accept responsibility for the accuracy or completeness of the contents and shall not be liable for any loss or damage that may be occasioned directly or indirectly from using, or reliance on, the contents of this educational resource.</a:t>
            </a:r>
          </a:p>
          <a:p>
            <a:endParaRPr lang="en-US" sz="1550">
              <a:solidFill>
                <a:srgbClr val="0894D5"/>
              </a:solidFill>
              <a:latin typeface="Century Gothic"/>
            </a:endParaRPr>
          </a:p>
          <a:p>
            <a:r>
              <a:rPr lang="en-US" sz="1550">
                <a:solidFill>
                  <a:srgbClr val="0894D5"/>
                </a:solidFill>
                <a:latin typeface="Century Gothic"/>
              </a:rPr>
              <a:t>Schools and users of this resource are responsible for generating their own risk assessments and for their own compliance, procedures and reporting related to the use of animals, equipment and other materials for educational purposes.</a:t>
            </a:r>
          </a:p>
          <a:p>
            <a:endParaRPr lang="en-US" sz="1550">
              <a:solidFill>
                <a:srgbClr val="0894D5"/>
              </a:solidFill>
              <a:latin typeface="Century Gothic"/>
            </a:endParaRPr>
          </a:p>
          <a:p>
            <a:r>
              <a:rPr lang="en-US" sz="1550">
                <a:solidFill>
                  <a:srgbClr val="0894D5"/>
                </a:solidFill>
                <a:latin typeface="Century Gothic"/>
              </a:rPr>
              <a:t>This work is licensed under Creative Commons BY-NC 4.0. </a:t>
            </a:r>
          </a:p>
          <a:p>
            <a:r>
              <a:rPr lang="en-US" sz="1550">
                <a:solidFill>
                  <a:srgbClr val="0894D5"/>
                </a:solidFill>
                <a:latin typeface="Century Gothic"/>
              </a:rPr>
              <a:t>To view a copy of this license, visit: </a:t>
            </a:r>
            <a:r>
              <a:rPr lang="en-US" sz="1550">
                <a:solidFill>
                  <a:srgbClr val="0894D5"/>
                </a:solidFill>
                <a:latin typeface="Century Gothic"/>
                <a:hlinkClick r:id="rId3">
                  <a:extLst>
                    <a:ext uri="{A12FA001-AC4F-418D-AE19-62706E023703}">
                      <ahyp:hlinkClr xmlns:ahyp="http://schemas.microsoft.com/office/drawing/2018/hyperlinkcolor" val="tx"/>
                    </a:ext>
                  </a:extLst>
                </a:hlinkClick>
              </a:rPr>
              <a:t>http://creativecommons.org/licenses/by-nc/4.0/</a:t>
            </a:r>
            <a:endParaRPr lang="en-US" sz="1550">
              <a:solidFill>
                <a:srgbClr val="0894D5"/>
              </a:solidFill>
              <a:latin typeface="Century Gothic"/>
            </a:endParaRPr>
          </a:p>
        </p:txBody>
      </p:sp>
      <p:sp>
        <p:nvSpPr>
          <p:cNvPr id="18" name="object 17">
            <a:extLst>
              <a:ext uri="{FF2B5EF4-FFF2-40B4-BE49-F238E27FC236}">
                <a16:creationId xmlns:a16="http://schemas.microsoft.com/office/drawing/2014/main" id="{74B9B02E-4643-C97B-57D7-47443124F4C6}"/>
              </a:ext>
            </a:extLst>
          </p:cNvPr>
          <p:cNvSpPr txBox="1">
            <a:spLocks noGrp="1"/>
          </p:cNvSpPr>
          <p:nvPr/>
        </p:nvSpPr>
        <p:spPr>
          <a:xfrm>
            <a:off x="799185" y="266185"/>
            <a:ext cx="8143904" cy="628377"/>
          </a:xfrm>
          <a:prstGeom prst="rect">
            <a:avLst/>
          </a:prstGeom>
        </p:spPr>
        <p:txBody>
          <a:bodyPr vert="horz" wrap="square" lIns="0" tIns="1270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0"/>
              </a:spcBef>
            </a:pPr>
            <a:r>
              <a:rPr lang="en-AU" sz="4000" b="1" spc="-130">
                <a:solidFill>
                  <a:srgbClr val="0894D5"/>
                </a:solidFill>
                <a:latin typeface="Century Gothic"/>
              </a:rPr>
              <a:t>ATTRIBUTION, CREDIT &amp; SHARING</a:t>
            </a:r>
            <a:endParaRPr lang="en-US" sz="4000">
              <a:solidFill>
                <a:srgbClr val="0894D5"/>
              </a:solidFill>
              <a:latin typeface="Century Gothic"/>
            </a:endParaRPr>
          </a:p>
        </p:txBody>
      </p:sp>
      <p:pic>
        <p:nvPicPr>
          <p:cNvPr id="19" name="Picture 18" descr="A yellow line drawing of a windmill and a house&#10;&#10;Description automatically generated">
            <a:extLst>
              <a:ext uri="{FF2B5EF4-FFF2-40B4-BE49-F238E27FC236}">
                <a16:creationId xmlns:a16="http://schemas.microsoft.com/office/drawing/2014/main" id="{CD618406-80FA-F2A8-3B1D-2842815F56F9}"/>
              </a:ext>
            </a:extLst>
          </p:cNvPr>
          <p:cNvPicPr>
            <a:picLocks noChangeAspect="1"/>
          </p:cNvPicPr>
          <p:nvPr/>
        </p:nvPicPr>
        <p:blipFill>
          <a:blip r:embed="rId4"/>
          <a:stretch>
            <a:fillRect/>
          </a:stretch>
        </p:blipFill>
        <p:spPr>
          <a:xfrm>
            <a:off x="668594" y="6017789"/>
            <a:ext cx="2743200" cy="623455"/>
          </a:xfrm>
          <a:prstGeom prst="rect">
            <a:avLst/>
          </a:prstGeom>
        </p:spPr>
      </p:pic>
      <p:pic>
        <p:nvPicPr>
          <p:cNvPr id="25" name="Picture 24" descr="A black and blue logo with text&#10;&#10;Description automatically generated">
            <a:extLst>
              <a:ext uri="{FF2B5EF4-FFF2-40B4-BE49-F238E27FC236}">
                <a16:creationId xmlns:a16="http://schemas.microsoft.com/office/drawing/2014/main" id="{5F578973-89B4-FA50-3B50-23BEA18D7A99}"/>
              </a:ext>
            </a:extLst>
          </p:cNvPr>
          <p:cNvPicPr>
            <a:picLocks noChangeAspect="1"/>
          </p:cNvPicPr>
          <p:nvPr/>
        </p:nvPicPr>
        <p:blipFill>
          <a:blip r:embed="rId5"/>
          <a:stretch>
            <a:fillRect/>
          </a:stretch>
        </p:blipFill>
        <p:spPr>
          <a:xfrm>
            <a:off x="10492948" y="6052365"/>
            <a:ext cx="1039209" cy="555148"/>
          </a:xfrm>
          <a:prstGeom prst="rect">
            <a:avLst/>
          </a:prstGeom>
        </p:spPr>
      </p:pic>
      <p:sp>
        <p:nvSpPr>
          <p:cNvPr id="26" name="TextBox 25">
            <a:extLst>
              <a:ext uri="{FF2B5EF4-FFF2-40B4-BE49-F238E27FC236}">
                <a16:creationId xmlns:a16="http://schemas.microsoft.com/office/drawing/2014/main" id="{2462F82C-9F64-BC29-5B77-B28B57B3B01B}"/>
              </a:ext>
            </a:extLst>
          </p:cNvPr>
          <p:cNvSpPr txBox="1"/>
          <p:nvPr/>
        </p:nvSpPr>
        <p:spPr>
          <a:xfrm>
            <a:off x="4767942" y="6052457"/>
            <a:ext cx="55517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rgbClr val="00B0F0"/>
                </a:solidFill>
                <a:latin typeface="Century Gothic"/>
              </a:rPr>
              <a:t>PIEFA’s SFIRP Program is funded by the Australian and NSW Government’s Storm and Flood Industry Recovery Program. However, the material contained herein does not necessarily represent the views of either Government.</a:t>
            </a:r>
            <a:endParaRPr lang="en-US" sz="1000">
              <a:solidFill>
                <a:srgbClr val="00B0F0"/>
              </a:solidFill>
              <a:latin typeface="Century Gothic"/>
            </a:endParaRPr>
          </a:p>
        </p:txBody>
      </p:sp>
    </p:spTree>
    <p:extLst>
      <p:ext uri="{BB962C8B-B14F-4D97-AF65-F5344CB8AC3E}">
        <p14:creationId xmlns:p14="http://schemas.microsoft.com/office/powerpoint/2010/main" val="195560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Tractor in a field">
            <a:extLst>
              <a:ext uri="{FF2B5EF4-FFF2-40B4-BE49-F238E27FC236}">
                <a16:creationId xmlns:a16="http://schemas.microsoft.com/office/drawing/2014/main" id="{795C5D44-DA26-E1CE-1D8C-655DA083F7C9}"/>
              </a:ext>
            </a:extLst>
          </p:cNvPr>
          <p:cNvPicPr>
            <a:picLocks noChangeAspect="1"/>
          </p:cNvPicPr>
          <p:nvPr/>
        </p:nvPicPr>
        <p:blipFill>
          <a:blip r:embed="rId2"/>
          <a:stretch>
            <a:fillRect/>
          </a:stretch>
        </p:blipFill>
        <p:spPr>
          <a:xfrm>
            <a:off x="2147985" y="161411"/>
            <a:ext cx="3062075" cy="2040368"/>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208842" y="2134836"/>
            <a:ext cx="5688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cs typeface="Calibri"/>
            </a:endParaRPr>
          </a:p>
          <a:p>
            <a:endParaRPr lang="en-US">
              <a:latin typeface="Century Gothic"/>
              <a:cs typeface="Calibri"/>
            </a:endParaRPr>
          </a:p>
        </p:txBody>
      </p:sp>
      <p:sp>
        <p:nvSpPr>
          <p:cNvPr id="15" name="TextBox 14">
            <a:extLst>
              <a:ext uri="{FF2B5EF4-FFF2-40B4-BE49-F238E27FC236}">
                <a16:creationId xmlns:a16="http://schemas.microsoft.com/office/drawing/2014/main" id="{ABD8113D-0B08-ADA6-151E-2159247F5FB5}"/>
              </a:ext>
            </a:extLst>
          </p:cNvPr>
          <p:cNvSpPr txBox="1"/>
          <p:nvPr/>
        </p:nvSpPr>
        <p:spPr>
          <a:xfrm>
            <a:off x="1559773" y="6609193"/>
            <a:ext cx="10598384" cy="246221"/>
          </a:xfrm>
          <a:prstGeom prst="rect">
            <a:avLst/>
          </a:prstGeom>
          <a:noFill/>
        </p:spPr>
        <p:txBody>
          <a:bodyPr wrap="square" lIns="91440" tIns="45720" rIns="91440" bIns="45720" anchor="t">
            <a:spAutoFit/>
          </a:bodyPr>
          <a:lstStyle/>
          <a:p>
            <a:r>
              <a:rPr lang="en-AU" sz="1000">
                <a:latin typeface="Century Gothic"/>
              </a:rPr>
              <a:t>https://educationstandards.nsw.edu.au/wps/portal/nesa/11-12/stage-6-learning-areas/vet/primary-industries-syllabus/pbd</a:t>
            </a:r>
          </a:p>
        </p:txBody>
      </p:sp>
      <p:sp>
        <p:nvSpPr>
          <p:cNvPr id="10" name="TextBox 9">
            <a:extLst>
              <a:ext uri="{FF2B5EF4-FFF2-40B4-BE49-F238E27FC236}">
                <a16:creationId xmlns:a16="http://schemas.microsoft.com/office/drawing/2014/main" id="{C88C9A85-8DF9-B797-945D-A082EAF4387E}"/>
              </a:ext>
            </a:extLst>
          </p:cNvPr>
          <p:cNvSpPr txBox="1"/>
          <p:nvPr/>
        </p:nvSpPr>
        <p:spPr>
          <a:xfrm>
            <a:off x="5587678" y="848057"/>
            <a:ext cx="6185655" cy="5170646"/>
          </a:xfrm>
          <a:prstGeom prst="rect">
            <a:avLst/>
          </a:prstGeom>
          <a:solidFill>
            <a:srgbClr val="002766"/>
          </a:solidFill>
        </p:spPr>
        <p:txBody>
          <a:bodyPr wrap="square" lIns="91440" tIns="45720" rIns="91440" bIns="45720" anchor="t">
            <a:spAutoFit/>
          </a:bodyPr>
          <a:lstStyle/>
          <a:p>
            <a:r>
              <a:rPr lang="en-US" sz="2400" b="1" dirty="0">
                <a:solidFill>
                  <a:schemeClr val="bg1"/>
                </a:solidFill>
                <a:latin typeface="Century Gothic"/>
              </a:rPr>
              <a:t>Stage </a:t>
            </a:r>
            <a:r>
              <a:rPr lang="en-US" sz="2400" b="1" i="0" dirty="0">
                <a:solidFill>
                  <a:schemeClr val="bg1"/>
                </a:solidFill>
                <a:effectLst/>
                <a:latin typeface="Century Gothic"/>
              </a:rPr>
              <a:t>6</a:t>
            </a:r>
            <a:r>
              <a:rPr lang="en-US" sz="2400" b="1" dirty="0">
                <a:solidFill>
                  <a:schemeClr val="bg1"/>
                </a:solidFill>
                <a:latin typeface="Century Gothic"/>
              </a:rPr>
              <a:t> </a:t>
            </a:r>
            <a:endParaRPr lang="en-US" sz="2400" b="1" i="0" dirty="0">
              <a:solidFill>
                <a:schemeClr val="bg1"/>
              </a:solidFill>
              <a:effectLst/>
              <a:latin typeface="Century Gothic"/>
            </a:endParaRPr>
          </a:p>
          <a:p>
            <a:pPr>
              <a:buFont typeface="Arial" panose="020B0604020202020204" pitchFamily="34" charset="0"/>
              <a:buChar char="•"/>
            </a:pPr>
            <a:r>
              <a:rPr lang="en-US" sz="2400" b="1" dirty="0">
                <a:solidFill>
                  <a:schemeClr val="bg1"/>
                </a:solidFill>
                <a:latin typeface="Century Gothic"/>
              </a:rPr>
              <a:t>Dual accreditation – 2 units HSC and AQF AHC20116 or AHC20416 Certificate 2 qualification.</a:t>
            </a:r>
          </a:p>
          <a:p>
            <a:pPr algn="l">
              <a:buFont typeface="Arial" panose="020B0604020202020204" pitchFamily="34" charset="0"/>
              <a:buChar char="•"/>
            </a:pPr>
            <a:r>
              <a:rPr lang="en-US" b="0" i="0" dirty="0">
                <a:solidFill>
                  <a:schemeClr val="bg1"/>
                </a:solidFill>
                <a:effectLst/>
                <a:latin typeface="Century Gothic"/>
              </a:rPr>
              <a:t>Demonstrates extensive knowledge and understanding of the HSC mandatory focus areas including </a:t>
            </a:r>
            <a:r>
              <a:rPr lang="en-US" b="0" i="1" dirty="0">
                <a:solidFill>
                  <a:schemeClr val="bg1"/>
                </a:solidFill>
                <a:effectLst/>
                <a:latin typeface="Century Gothic"/>
              </a:rPr>
              <a:t>Chemicals</a:t>
            </a:r>
            <a:r>
              <a:rPr lang="en-US" b="0" i="0" dirty="0">
                <a:solidFill>
                  <a:schemeClr val="bg1"/>
                </a:solidFill>
                <a:effectLst/>
                <a:latin typeface="Century Gothic"/>
              </a:rPr>
              <a:t>; </a:t>
            </a:r>
            <a:r>
              <a:rPr lang="en-US" b="0" i="1" dirty="0">
                <a:solidFill>
                  <a:schemeClr val="bg1"/>
                </a:solidFill>
                <a:effectLst/>
                <a:latin typeface="Century Gothic"/>
              </a:rPr>
              <a:t>Safety</a:t>
            </a:r>
            <a:r>
              <a:rPr lang="en-US" b="0" i="0" dirty="0">
                <a:solidFill>
                  <a:schemeClr val="bg1"/>
                </a:solidFill>
                <a:effectLst/>
                <a:latin typeface="Century Gothic"/>
              </a:rPr>
              <a:t>; </a:t>
            </a:r>
            <a:r>
              <a:rPr lang="en-US" b="0" i="1" dirty="0">
                <a:solidFill>
                  <a:schemeClr val="bg1"/>
                </a:solidFill>
                <a:effectLst/>
                <a:latin typeface="Century Gothic"/>
              </a:rPr>
              <a:t>Sustainability; Weather</a:t>
            </a:r>
            <a:r>
              <a:rPr lang="en-US" b="0" i="0" dirty="0">
                <a:solidFill>
                  <a:schemeClr val="bg1"/>
                </a:solidFill>
                <a:effectLst/>
                <a:latin typeface="Century Gothic"/>
              </a:rPr>
              <a:t> and </a:t>
            </a:r>
            <a:r>
              <a:rPr lang="en-US" b="0" i="1" dirty="0">
                <a:solidFill>
                  <a:schemeClr val="bg1"/>
                </a:solidFill>
                <a:effectLst/>
                <a:latin typeface="Century Gothic"/>
              </a:rPr>
              <a:t>Working in the industry</a:t>
            </a:r>
            <a:endParaRPr lang="en-US" b="0" i="0" dirty="0">
              <a:solidFill>
                <a:schemeClr val="bg1"/>
              </a:solidFill>
              <a:effectLst/>
              <a:latin typeface="Century Gothic"/>
            </a:endParaRPr>
          </a:p>
          <a:p>
            <a:pPr>
              <a:buFont typeface="Arial" panose="020B0604020202020204" pitchFamily="34" charset="0"/>
              <a:buChar char="•"/>
            </a:pPr>
            <a:r>
              <a:rPr lang="en-US" b="0" i="0" dirty="0">
                <a:solidFill>
                  <a:schemeClr val="bg1"/>
                </a:solidFill>
                <a:effectLst/>
                <a:latin typeface="Century Gothic"/>
              </a:rPr>
              <a:t>Demonstrates extensive knowledge and understanding of one HSC stream focus area – </a:t>
            </a:r>
            <a:r>
              <a:rPr lang="en-US" b="0" i="1" dirty="0">
                <a:solidFill>
                  <a:schemeClr val="bg1"/>
                </a:solidFill>
                <a:effectLst/>
                <a:latin typeface="Century Gothic"/>
              </a:rPr>
              <a:t>Livestock health and welfare</a:t>
            </a:r>
            <a:r>
              <a:rPr lang="en-US" i="1" dirty="0">
                <a:solidFill>
                  <a:schemeClr val="bg1"/>
                </a:solidFill>
                <a:latin typeface="Century Gothic"/>
              </a:rPr>
              <a:t> (Agriculture stream)</a:t>
            </a:r>
            <a:r>
              <a:rPr lang="en-US" dirty="0">
                <a:solidFill>
                  <a:schemeClr val="bg1"/>
                </a:solidFill>
                <a:latin typeface="Century Gothic"/>
              </a:rPr>
              <a:t> </a:t>
            </a:r>
            <a:r>
              <a:rPr lang="en-US" b="0" i="0" dirty="0">
                <a:solidFill>
                  <a:schemeClr val="bg1"/>
                </a:solidFill>
                <a:effectLst/>
                <a:latin typeface="Century Gothic"/>
              </a:rPr>
              <a:t>or </a:t>
            </a:r>
            <a:r>
              <a:rPr lang="en-US" b="0" i="1" dirty="0">
                <a:solidFill>
                  <a:schemeClr val="bg1"/>
                </a:solidFill>
                <a:effectLst/>
                <a:latin typeface="Century Gothic"/>
              </a:rPr>
              <a:t>Plant pests, diseases and disorders</a:t>
            </a:r>
            <a:r>
              <a:rPr lang="en-US" i="1" dirty="0">
                <a:solidFill>
                  <a:schemeClr val="bg1"/>
                </a:solidFill>
                <a:latin typeface="Century Gothic"/>
              </a:rPr>
              <a:t> (Horticulture stream)</a:t>
            </a:r>
            <a:endParaRPr lang="en-US" b="0" i="0" dirty="0">
              <a:solidFill>
                <a:schemeClr val="bg1"/>
              </a:solidFill>
              <a:effectLst/>
              <a:latin typeface="Century Gothic"/>
            </a:endParaRPr>
          </a:p>
          <a:p>
            <a:pPr algn="l">
              <a:buFont typeface="Arial" panose="020B0604020202020204" pitchFamily="34" charset="0"/>
              <a:buChar char="•"/>
            </a:pPr>
            <a:r>
              <a:rPr lang="en-US" b="0" i="0" dirty="0">
                <a:solidFill>
                  <a:schemeClr val="bg1"/>
                </a:solidFill>
                <a:effectLst/>
                <a:latin typeface="Century Gothic"/>
              </a:rPr>
              <a:t>Communicates in a coherent, succinct and logical manner</a:t>
            </a:r>
          </a:p>
          <a:p>
            <a:pPr>
              <a:buFont typeface="Arial" panose="020B0604020202020204" pitchFamily="34" charset="0"/>
              <a:buChar char="•"/>
            </a:pPr>
            <a:r>
              <a:rPr lang="en-US" b="0" i="0" dirty="0">
                <a:solidFill>
                  <a:schemeClr val="bg1"/>
                </a:solidFill>
                <a:effectLst/>
                <a:latin typeface="Century Gothic"/>
              </a:rPr>
              <a:t>Uses industry terminology accurately and appropriately</a:t>
            </a:r>
            <a:r>
              <a:rPr lang="en-US" dirty="0">
                <a:solidFill>
                  <a:schemeClr val="bg1"/>
                </a:solidFill>
                <a:latin typeface="Century Gothic"/>
              </a:rPr>
              <a:t> with relevant workplace examples</a:t>
            </a:r>
            <a:endParaRPr lang="en-US" b="0" i="0" dirty="0">
              <a:solidFill>
                <a:schemeClr val="bg1"/>
              </a:solidFill>
              <a:effectLst/>
              <a:latin typeface="Century Gothic"/>
            </a:endParaRPr>
          </a:p>
        </p:txBody>
      </p:sp>
      <p:sp>
        <p:nvSpPr>
          <p:cNvPr id="25" name="Footer Placeholder 1">
            <a:extLst>
              <a:ext uri="{FF2B5EF4-FFF2-40B4-BE49-F238E27FC236}">
                <a16:creationId xmlns:a16="http://schemas.microsoft.com/office/drawing/2014/main" id="{0226D0D7-B6AE-5A5C-CF64-3424278616DD}"/>
              </a:ext>
            </a:extLst>
          </p:cNvPr>
          <p:cNvSpPr txBox="1">
            <a:spLocks/>
          </p:cNvSpPr>
          <p:nvPr/>
        </p:nvSpPr>
        <p:spPr>
          <a:xfrm rot="18900000" flipH="1">
            <a:off x="1356932" y="4859559"/>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9" name="Group 28">
            <a:extLst>
              <a:ext uri="{FF2B5EF4-FFF2-40B4-BE49-F238E27FC236}">
                <a16:creationId xmlns:a16="http://schemas.microsoft.com/office/drawing/2014/main" id="{A9461F99-C117-A0CC-F79D-3256EDC988FB}"/>
              </a:ext>
            </a:extLst>
          </p:cNvPr>
          <p:cNvGrpSpPr/>
          <p:nvPr/>
        </p:nvGrpSpPr>
        <p:grpSpPr>
          <a:xfrm>
            <a:off x="-2553761" y="343428"/>
            <a:ext cx="7819154" cy="6165201"/>
            <a:chOff x="897650" y="639263"/>
            <a:chExt cx="7819154" cy="6165201"/>
          </a:xfrm>
        </p:grpSpPr>
        <p:sp>
          <p:nvSpPr>
            <p:cNvPr id="27" name="Arrow: Right 26">
              <a:extLst>
                <a:ext uri="{FF2B5EF4-FFF2-40B4-BE49-F238E27FC236}">
                  <a16:creationId xmlns:a16="http://schemas.microsoft.com/office/drawing/2014/main" id="{418EA4C1-4EA7-3226-2F2F-5FD51D8F1631}"/>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8" name="Arrow: Right 27">
              <a:extLst>
                <a:ext uri="{FF2B5EF4-FFF2-40B4-BE49-F238E27FC236}">
                  <a16:creationId xmlns:a16="http://schemas.microsoft.com/office/drawing/2014/main" id="{76081989-7E02-D816-1D13-6ABB1CA2529D}"/>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grpSp>
        <p:nvGrpSpPr>
          <p:cNvPr id="19" name="Group 18">
            <a:extLst>
              <a:ext uri="{FF2B5EF4-FFF2-40B4-BE49-F238E27FC236}">
                <a16:creationId xmlns:a16="http://schemas.microsoft.com/office/drawing/2014/main" id="{48756FD7-16BD-AD7C-EAA5-C8AD8E5362CD}"/>
              </a:ext>
            </a:extLst>
          </p:cNvPr>
          <p:cNvGrpSpPr/>
          <p:nvPr/>
        </p:nvGrpSpPr>
        <p:grpSpPr>
          <a:xfrm>
            <a:off x="-2073" y="816"/>
            <a:ext cx="1557616" cy="6859085"/>
            <a:chOff x="-2073" y="816"/>
            <a:chExt cx="1557616" cy="6859085"/>
          </a:xfrm>
        </p:grpSpPr>
        <p:sp>
          <p:nvSpPr>
            <p:cNvPr id="17" name="object 24">
              <a:extLst>
                <a:ext uri="{FF2B5EF4-FFF2-40B4-BE49-F238E27FC236}">
                  <a16:creationId xmlns:a16="http://schemas.microsoft.com/office/drawing/2014/main" id="{C3D3BA1B-757B-CFA1-4D4D-3E3F1A3EDDC9}"/>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TextBox 2">
              <a:extLst>
                <a:ext uri="{FF2B5EF4-FFF2-40B4-BE49-F238E27FC236}">
                  <a16:creationId xmlns:a16="http://schemas.microsoft.com/office/drawing/2014/main" id="{CA9A65B4-603D-B3CE-7940-974702DD452A}"/>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32" name="TextBox 1">
            <a:extLst>
              <a:ext uri="{FF2B5EF4-FFF2-40B4-BE49-F238E27FC236}">
                <a16:creationId xmlns:a16="http://schemas.microsoft.com/office/drawing/2014/main" id="{0B76CDC1-8146-4052-04F1-2D8E85F3BB14}"/>
              </a:ext>
            </a:extLst>
          </p:cNvPr>
          <p:cNvSpPr txBox="1"/>
          <p:nvPr/>
        </p:nvSpPr>
        <p:spPr>
          <a:xfrm>
            <a:off x="1850065" y="2641522"/>
            <a:ext cx="2524172"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solidFill>
                  <a:srgbClr val="002766"/>
                </a:solidFill>
                <a:latin typeface="Century Gothic"/>
              </a:rPr>
              <a:t>Primary Industries </a:t>
            </a:r>
            <a:endParaRPr lang="en-US">
              <a:solidFill>
                <a:srgbClr val="002766"/>
              </a:solidFill>
              <a:latin typeface="Calibri" panose="020F0502020204030204"/>
              <a:ea typeface="Calibri" panose="020F0502020204030204"/>
              <a:cs typeface="Calibri" panose="020F0502020204030204"/>
            </a:endParaRPr>
          </a:p>
          <a:p>
            <a:r>
              <a:rPr lang="en-AU" sz="3200">
                <a:solidFill>
                  <a:srgbClr val="002766"/>
                </a:solidFill>
                <a:latin typeface="Century Gothic"/>
              </a:rPr>
              <a:t>HSC VET</a:t>
            </a:r>
          </a:p>
        </p:txBody>
      </p:sp>
      <p:pic>
        <p:nvPicPr>
          <p:cNvPr id="34" name="Picture 33" descr="A red and blue logo&#10;&#10;Description automatically generated">
            <a:extLst>
              <a:ext uri="{FF2B5EF4-FFF2-40B4-BE49-F238E27FC236}">
                <a16:creationId xmlns:a16="http://schemas.microsoft.com/office/drawing/2014/main" id="{A67F5EF8-1568-CF83-85FF-7B3CF68B8BC6}"/>
              </a:ext>
            </a:extLst>
          </p:cNvPr>
          <p:cNvPicPr>
            <a:picLocks noChangeAspect="1"/>
          </p:cNvPicPr>
          <p:nvPr/>
        </p:nvPicPr>
        <p:blipFill>
          <a:blip r:embed="rId3"/>
          <a:stretch>
            <a:fillRect/>
          </a:stretch>
        </p:blipFill>
        <p:spPr>
          <a:xfrm>
            <a:off x="3905988" y="5163670"/>
            <a:ext cx="1206519" cy="1281953"/>
          </a:xfrm>
          <a:prstGeom prst="rect">
            <a:avLst/>
          </a:prstGeom>
        </p:spPr>
      </p:pic>
    </p:spTree>
    <p:extLst>
      <p:ext uri="{BB962C8B-B14F-4D97-AF65-F5344CB8AC3E}">
        <p14:creationId xmlns:p14="http://schemas.microsoft.com/office/powerpoint/2010/main" val="24056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greenhouse&#10;&#10;Description automatically generated">
            <a:extLst>
              <a:ext uri="{FF2B5EF4-FFF2-40B4-BE49-F238E27FC236}">
                <a16:creationId xmlns:a16="http://schemas.microsoft.com/office/drawing/2014/main" id="{2C0BBEC0-4380-6D7B-53D7-7EBBD0532A8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72269" y="162706"/>
            <a:ext cx="3048000" cy="2028825"/>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208842" y="2134836"/>
            <a:ext cx="5688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cs typeface="Calibri"/>
            </a:endParaRPr>
          </a:p>
          <a:p>
            <a:endParaRPr lang="en-US">
              <a:latin typeface="Century Gothic"/>
              <a:cs typeface="Calibri"/>
            </a:endParaRPr>
          </a:p>
        </p:txBody>
      </p:sp>
      <p:sp>
        <p:nvSpPr>
          <p:cNvPr id="15" name="TextBox 14">
            <a:extLst>
              <a:ext uri="{FF2B5EF4-FFF2-40B4-BE49-F238E27FC236}">
                <a16:creationId xmlns:a16="http://schemas.microsoft.com/office/drawing/2014/main" id="{ABD8113D-0B08-ADA6-151E-2159247F5FB5}"/>
              </a:ext>
            </a:extLst>
          </p:cNvPr>
          <p:cNvSpPr txBox="1"/>
          <p:nvPr/>
        </p:nvSpPr>
        <p:spPr>
          <a:xfrm>
            <a:off x="1559773" y="6609193"/>
            <a:ext cx="10598384" cy="246221"/>
          </a:xfrm>
          <a:prstGeom prst="rect">
            <a:avLst/>
          </a:prstGeom>
          <a:noFill/>
        </p:spPr>
        <p:txBody>
          <a:bodyPr wrap="square" lIns="91440" tIns="45720" rIns="91440" bIns="45720" anchor="t">
            <a:spAutoFit/>
          </a:bodyPr>
          <a:lstStyle/>
          <a:p>
            <a:r>
              <a:rPr lang="en-AU" sz="1000">
                <a:latin typeface="Century Gothic"/>
              </a:rPr>
              <a:t>https://educationstandards.nsw.edu.au/wps/portal/nesa/11-12/stage-6-learning-areas/tas/course-descriptions</a:t>
            </a:r>
          </a:p>
        </p:txBody>
      </p:sp>
      <p:sp>
        <p:nvSpPr>
          <p:cNvPr id="8" name="TextBox 7">
            <a:extLst>
              <a:ext uri="{FF2B5EF4-FFF2-40B4-BE49-F238E27FC236}">
                <a16:creationId xmlns:a16="http://schemas.microsoft.com/office/drawing/2014/main" id="{755D4ABD-B01D-8661-B046-B4837DF307AE}"/>
              </a:ext>
            </a:extLst>
          </p:cNvPr>
          <p:cNvSpPr txBox="1"/>
          <p:nvPr/>
        </p:nvSpPr>
        <p:spPr>
          <a:xfrm>
            <a:off x="5412067" y="163368"/>
            <a:ext cx="3253623" cy="5847755"/>
          </a:xfrm>
          <a:prstGeom prst="rect">
            <a:avLst/>
          </a:prstGeom>
          <a:solidFill>
            <a:srgbClr val="92D050"/>
          </a:solidFill>
        </p:spPr>
        <p:txBody>
          <a:bodyPr wrap="square" lIns="91440" tIns="45720" rIns="91440" bIns="45720" anchor="t">
            <a:spAutoFit/>
          </a:bodyPr>
          <a:lstStyle/>
          <a:p>
            <a:r>
              <a:rPr lang="en-US" b="1" i="0">
                <a:solidFill>
                  <a:srgbClr val="22272B"/>
                </a:solidFill>
                <a:effectLst/>
                <a:latin typeface="Century Gothic"/>
              </a:rPr>
              <a:t>Course Description</a:t>
            </a:r>
          </a:p>
          <a:p>
            <a:r>
              <a:rPr lang="en-US" b="1" i="0">
                <a:solidFill>
                  <a:srgbClr val="22272B"/>
                </a:solidFill>
                <a:effectLst/>
                <a:latin typeface="Century Gothic"/>
              </a:rPr>
              <a:t>Preliminary</a:t>
            </a:r>
          </a:p>
          <a:p>
            <a:pPr marL="285750" indent="-285750">
              <a:buFont typeface="Arial" panose="020B0604020202020204" pitchFamily="34" charset="0"/>
              <a:buChar char="•"/>
            </a:pPr>
            <a:r>
              <a:rPr lang="en-US" sz="1600" b="0" i="0">
                <a:solidFill>
                  <a:srgbClr val="22272B"/>
                </a:solidFill>
                <a:effectLst/>
                <a:latin typeface="Century Gothic"/>
              </a:rPr>
              <a:t>Study of the interactions between agricultural production, marketing and management whilst considering sustainability</a:t>
            </a:r>
          </a:p>
          <a:p>
            <a:pPr marL="285750" indent="-285750">
              <a:buFont typeface="Arial" panose="020B0604020202020204" pitchFamily="34" charset="0"/>
              <a:buChar char="•"/>
            </a:pPr>
            <a:r>
              <a:rPr lang="en-US" sz="1600">
                <a:solidFill>
                  <a:srgbClr val="22272B"/>
                </a:solidFill>
                <a:latin typeface="Century Gothic"/>
              </a:rPr>
              <a:t>On-farm environment orientated course</a:t>
            </a:r>
          </a:p>
          <a:p>
            <a:r>
              <a:rPr lang="en-US" b="1">
                <a:solidFill>
                  <a:srgbClr val="22272B"/>
                </a:solidFill>
                <a:latin typeface="Century Gothic"/>
              </a:rPr>
              <a:t>HSC </a:t>
            </a:r>
          </a:p>
          <a:p>
            <a:pPr marL="285750" indent="-285750">
              <a:buFont typeface="Arial" panose="020B0604020202020204" pitchFamily="34" charset="0"/>
              <a:buChar char="•"/>
            </a:pPr>
            <a:r>
              <a:rPr lang="en-US" sz="1600" b="0" i="0">
                <a:solidFill>
                  <a:srgbClr val="22272B"/>
                </a:solidFill>
                <a:effectLst/>
                <a:latin typeface="Century Gothic"/>
              </a:rPr>
              <a:t>Examines the scientific principles of the components of agricultural production</a:t>
            </a:r>
          </a:p>
          <a:p>
            <a:pPr marL="285750" indent="-285750">
              <a:buFont typeface="Arial" panose="020B0604020202020204" pitchFamily="34" charset="0"/>
              <a:buChar char="•"/>
            </a:pPr>
            <a:r>
              <a:rPr lang="en-US" sz="1600" b="0" i="0">
                <a:solidFill>
                  <a:srgbClr val="22272B"/>
                </a:solidFill>
                <a:effectLst/>
                <a:latin typeface="Century Gothic"/>
              </a:rPr>
              <a:t>Emphasis on farm management to </a:t>
            </a:r>
            <a:r>
              <a:rPr lang="en-US" sz="1600" b="0" i="0" err="1">
                <a:solidFill>
                  <a:srgbClr val="22272B"/>
                </a:solidFill>
                <a:effectLst/>
                <a:latin typeface="Century Gothic"/>
              </a:rPr>
              <a:t>maximise</a:t>
            </a:r>
            <a:r>
              <a:rPr lang="en-US" sz="1600" b="0" i="0">
                <a:solidFill>
                  <a:srgbClr val="22272B"/>
                </a:solidFill>
                <a:effectLst/>
                <a:latin typeface="Century Gothic"/>
              </a:rPr>
              <a:t> productivity and environmental sustainability</a:t>
            </a:r>
            <a:r>
              <a:rPr lang="en-US" sz="1600">
                <a:solidFill>
                  <a:srgbClr val="22272B"/>
                </a:solidFill>
                <a:latin typeface="Century Gothic"/>
              </a:rPr>
              <a:t> </a:t>
            </a:r>
            <a:endParaRPr lang="en-US" sz="1600" b="0" i="0">
              <a:solidFill>
                <a:srgbClr val="22272B"/>
              </a:solidFill>
              <a:effectLst/>
              <a:latin typeface="Century Gothic"/>
            </a:endParaRPr>
          </a:p>
          <a:p>
            <a:pPr marL="285750" indent="-285750">
              <a:buFont typeface="Arial" panose="020B0604020202020204" pitchFamily="34" charset="0"/>
              <a:buChar char="•"/>
            </a:pPr>
            <a:r>
              <a:rPr lang="en-US" sz="1600" b="0" i="0">
                <a:solidFill>
                  <a:srgbClr val="22272B"/>
                </a:solidFill>
                <a:effectLst/>
                <a:latin typeface="Century Gothic"/>
              </a:rPr>
              <a:t>The Farm Product Study is used for </a:t>
            </a:r>
            <a:r>
              <a:rPr lang="en-US" sz="1600" b="0" i="0" err="1">
                <a:solidFill>
                  <a:srgbClr val="22272B"/>
                </a:solidFill>
                <a:effectLst/>
                <a:latin typeface="Century Gothic"/>
              </a:rPr>
              <a:t>analysing</a:t>
            </a:r>
            <a:r>
              <a:rPr lang="en-US" sz="1600" b="0" i="0">
                <a:solidFill>
                  <a:srgbClr val="22272B"/>
                </a:solidFill>
                <a:effectLst/>
                <a:latin typeface="Century Gothic"/>
              </a:rPr>
              <a:t> social, environmental and economic issues as they relate</a:t>
            </a:r>
            <a:r>
              <a:rPr lang="en-US" sz="1600">
                <a:solidFill>
                  <a:srgbClr val="22272B"/>
                </a:solidFill>
                <a:latin typeface="Century Gothic"/>
              </a:rPr>
              <a:t> </a:t>
            </a:r>
            <a:r>
              <a:rPr lang="en-US" sz="1600" b="0" i="0">
                <a:solidFill>
                  <a:srgbClr val="22272B"/>
                </a:solidFill>
                <a:effectLst/>
                <a:latin typeface="Century Gothic"/>
              </a:rPr>
              <a:t>to</a:t>
            </a:r>
            <a:r>
              <a:rPr lang="en-US" sz="1600">
                <a:solidFill>
                  <a:srgbClr val="22272B"/>
                </a:solidFill>
                <a:latin typeface="Century Gothic"/>
              </a:rPr>
              <a:t> </a:t>
            </a:r>
            <a:r>
              <a:rPr lang="en-US" sz="1600" b="0" i="0">
                <a:solidFill>
                  <a:srgbClr val="22272B"/>
                </a:solidFill>
                <a:effectLst/>
                <a:latin typeface="Century Gothic"/>
              </a:rPr>
              <a:t>sustainability.</a:t>
            </a:r>
            <a:endParaRPr lang="en-AU" sz="1600">
              <a:latin typeface="Century Gothic"/>
              <a:ea typeface="Calibri"/>
              <a:cs typeface="Calibri"/>
            </a:endParaRPr>
          </a:p>
        </p:txBody>
      </p:sp>
      <p:sp>
        <p:nvSpPr>
          <p:cNvPr id="12" name="TextBox 11">
            <a:extLst>
              <a:ext uri="{FF2B5EF4-FFF2-40B4-BE49-F238E27FC236}">
                <a16:creationId xmlns:a16="http://schemas.microsoft.com/office/drawing/2014/main" id="{57CA1942-0998-0CE8-9A1E-34E35B8405EE}"/>
              </a:ext>
            </a:extLst>
          </p:cNvPr>
          <p:cNvSpPr txBox="1"/>
          <p:nvPr/>
        </p:nvSpPr>
        <p:spPr>
          <a:xfrm>
            <a:off x="8777362" y="163768"/>
            <a:ext cx="3414963" cy="4524315"/>
          </a:xfrm>
          <a:prstGeom prst="rect">
            <a:avLst/>
          </a:prstGeom>
          <a:solidFill>
            <a:srgbClr val="00B0F0"/>
          </a:solidFill>
        </p:spPr>
        <p:txBody>
          <a:bodyPr wrap="square" lIns="91440" tIns="45720" rIns="91440" bIns="45720" anchor="t">
            <a:spAutoFit/>
          </a:bodyPr>
          <a:lstStyle/>
          <a:p>
            <a:pPr algn="l"/>
            <a:r>
              <a:rPr lang="en-US" sz="2400" b="1" i="0">
                <a:solidFill>
                  <a:srgbClr val="22272B"/>
                </a:solidFill>
                <a:effectLst/>
                <a:latin typeface="Century Gothic"/>
              </a:rPr>
              <a:t>What students learn</a:t>
            </a:r>
          </a:p>
          <a:p>
            <a:pPr algn="l"/>
            <a:r>
              <a:rPr lang="en-US" b="1" i="0">
                <a:solidFill>
                  <a:srgbClr val="22272B"/>
                </a:solidFill>
                <a:effectLst/>
                <a:latin typeface="Century Gothic"/>
              </a:rPr>
              <a:t>Preliminary course</a:t>
            </a:r>
          </a:p>
          <a:p>
            <a:pPr algn="l">
              <a:buFont typeface="Arial" panose="020B0604020202020204" pitchFamily="34" charset="0"/>
              <a:buChar char="•"/>
            </a:pPr>
            <a:r>
              <a:rPr lang="en-US" sz="1600" b="0" i="0">
                <a:solidFill>
                  <a:srgbClr val="22272B"/>
                </a:solidFill>
                <a:effectLst/>
                <a:latin typeface="Century Gothic"/>
              </a:rPr>
              <a:t>Overview (15%)</a:t>
            </a:r>
          </a:p>
          <a:p>
            <a:pPr algn="l">
              <a:buFont typeface="Arial" panose="020B0604020202020204" pitchFamily="34" charset="0"/>
              <a:buChar char="•"/>
            </a:pPr>
            <a:r>
              <a:rPr lang="en-US" sz="1600" b="0" i="0">
                <a:solidFill>
                  <a:srgbClr val="22272B"/>
                </a:solidFill>
                <a:effectLst/>
                <a:latin typeface="Century Gothic"/>
              </a:rPr>
              <a:t>The Farm Case Study (25%)</a:t>
            </a:r>
          </a:p>
          <a:p>
            <a:pPr algn="l">
              <a:buFont typeface="Arial" panose="020B0604020202020204" pitchFamily="34" charset="0"/>
              <a:buChar char="•"/>
            </a:pPr>
            <a:r>
              <a:rPr lang="en-US" sz="1600" b="0" i="0">
                <a:solidFill>
                  <a:srgbClr val="22272B"/>
                </a:solidFill>
                <a:effectLst/>
                <a:latin typeface="Century Gothic"/>
              </a:rPr>
              <a:t>Plant Production (30%)</a:t>
            </a:r>
          </a:p>
          <a:p>
            <a:pPr algn="l">
              <a:buFont typeface="Arial" panose="020B0604020202020204" pitchFamily="34" charset="0"/>
              <a:buChar char="•"/>
            </a:pPr>
            <a:r>
              <a:rPr lang="en-US" sz="1600" b="0" i="0">
                <a:solidFill>
                  <a:srgbClr val="22272B"/>
                </a:solidFill>
                <a:effectLst/>
                <a:latin typeface="Century Gothic"/>
              </a:rPr>
              <a:t>Animal Production (30%)</a:t>
            </a:r>
          </a:p>
          <a:p>
            <a:pPr algn="l"/>
            <a:r>
              <a:rPr lang="en-US" b="1" i="0">
                <a:solidFill>
                  <a:srgbClr val="22272B"/>
                </a:solidFill>
                <a:effectLst/>
                <a:latin typeface="Century Gothic"/>
              </a:rPr>
              <a:t>HSC course</a:t>
            </a:r>
          </a:p>
          <a:p>
            <a:pPr algn="l"/>
            <a:r>
              <a:rPr lang="en-US" b="1" i="0">
                <a:solidFill>
                  <a:srgbClr val="22272B"/>
                </a:solidFill>
                <a:effectLst/>
                <a:latin typeface="Century Gothic"/>
              </a:rPr>
              <a:t>Core (80%)</a:t>
            </a:r>
            <a:endParaRPr lang="en-US" b="0" i="0">
              <a:solidFill>
                <a:srgbClr val="22272B"/>
              </a:solidFill>
              <a:effectLst/>
              <a:latin typeface="Century Gothic"/>
            </a:endParaRPr>
          </a:p>
          <a:p>
            <a:pPr algn="l">
              <a:buFont typeface="Arial" panose="020B0604020202020204" pitchFamily="34" charset="0"/>
              <a:buChar char="•"/>
            </a:pPr>
            <a:r>
              <a:rPr lang="en-US" sz="1600" b="0" i="0">
                <a:solidFill>
                  <a:srgbClr val="22272B"/>
                </a:solidFill>
                <a:effectLst/>
                <a:latin typeface="Century Gothic"/>
              </a:rPr>
              <a:t>Plant/Animal Production (50%)</a:t>
            </a:r>
          </a:p>
          <a:p>
            <a:pPr algn="l">
              <a:buFont typeface="Arial" panose="020B0604020202020204" pitchFamily="34" charset="0"/>
              <a:buChar char="•"/>
            </a:pPr>
            <a:r>
              <a:rPr lang="en-US" sz="1600" b="0" i="0">
                <a:solidFill>
                  <a:srgbClr val="22272B"/>
                </a:solidFill>
                <a:effectLst/>
                <a:latin typeface="Century Gothic"/>
              </a:rPr>
              <a:t>Farm Product Study (30%)</a:t>
            </a:r>
          </a:p>
          <a:p>
            <a:pPr algn="l"/>
            <a:r>
              <a:rPr lang="en-US" b="1" i="0">
                <a:solidFill>
                  <a:srgbClr val="22272B"/>
                </a:solidFill>
                <a:effectLst/>
                <a:latin typeface="Century Gothic"/>
              </a:rPr>
              <a:t>Elective (20%)</a:t>
            </a:r>
            <a:endParaRPr lang="en-US" b="0" i="0">
              <a:solidFill>
                <a:srgbClr val="22272B"/>
              </a:solidFill>
              <a:effectLst/>
              <a:latin typeface="Century Gothic"/>
            </a:endParaRPr>
          </a:p>
          <a:p>
            <a:pPr algn="l"/>
            <a:r>
              <a:rPr lang="en-US" sz="1600" b="0" i="0">
                <a:solidFill>
                  <a:srgbClr val="22272B"/>
                </a:solidFill>
                <a:effectLst/>
                <a:latin typeface="Century Gothic"/>
              </a:rPr>
              <a:t>Choose ONE of the following electives to study:</a:t>
            </a:r>
          </a:p>
          <a:p>
            <a:pPr algn="l">
              <a:buFont typeface="Arial" panose="020B0604020202020204" pitchFamily="34" charset="0"/>
              <a:buChar char="•"/>
            </a:pPr>
            <a:r>
              <a:rPr lang="en-US" sz="1600" b="0" i="0">
                <a:solidFill>
                  <a:srgbClr val="22272B"/>
                </a:solidFill>
                <a:effectLst/>
                <a:latin typeface="Century Gothic"/>
              </a:rPr>
              <a:t>Agri-food, </a:t>
            </a:r>
            <a:r>
              <a:rPr lang="en-US" sz="1600" b="0" i="0" err="1">
                <a:solidFill>
                  <a:srgbClr val="22272B"/>
                </a:solidFill>
                <a:effectLst/>
                <a:latin typeface="Century Gothic"/>
              </a:rPr>
              <a:t>Fibre</a:t>
            </a:r>
            <a:r>
              <a:rPr lang="en-US" sz="1600" b="0" i="0">
                <a:solidFill>
                  <a:srgbClr val="22272B"/>
                </a:solidFill>
                <a:effectLst/>
                <a:latin typeface="Century Gothic"/>
              </a:rPr>
              <a:t> and Fuel Technologies</a:t>
            </a:r>
          </a:p>
          <a:p>
            <a:pPr algn="l">
              <a:buFont typeface="Arial" panose="020B0604020202020204" pitchFamily="34" charset="0"/>
              <a:buChar char="•"/>
            </a:pPr>
            <a:r>
              <a:rPr lang="en-US" sz="1600" b="0" i="0">
                <a:solidFill>
                  <a:srgbClr val="22272B"/>
                </a:solidFill>
                <a:effectLst/>
                <a:latin typeface="Century Gothic"/>
              </a:rPr>
              <a:t>Climate Challenge</a:t>
            </a:r>
          </a:p>
          <a:p>
            <a:pPr algn="l">
              <a:buFont typeface="Arial" panose="020B0604020202020204" pitchFamily="34" charset="0"/>
              <a:buChar char="•"/>
            </a:pPr>
            <a:r>
              <a:rPr lang="en-US" sz="1600" b="0" i="0">
                <a:solidFill>
                  <a:srgbClr val="22272B"/>
                </a:solidFill>
                <a:effectLst/>
                <a:latin typeface="Century Gothic"/>
              </a:rPr>
              <a:t>Farming for the 21st Century</a:t>
            </a:r>
          </a:p>
        </p:txBody>
      </p:sp>
      <p:sp>
        <p:nvSpPr>
          <p:cNvPr id="14" name="TextBox 13">
            <a:extLst>
              <a:ext uri="{FF2B5EF4-FFF2-40B4-BE49-F238E27FC236}">
                <a16:creationId xmlns:a16="http://schemas.microsoft.com/office/drawing/2014/main" id="{C9598845-4BDA-F7B8-CADA-FB8646DC33F5}"/>
              </a:ext>
            </a:extLst>
          </p:cNvPr>
          <p:cNvSpPr txBox="1"/>
          <p:nvPr/>
        </p:nvSpPr>
        <p:spPr>
          <a:xfrm>
            <a:off x="8781177" y="4769023"/>
            <a:ext cx="3420113" cy="1354217"/>
          </a:xfrm>
          <a:prstGeom prst="rect">
            <a:avLst/>
          </a:prstGeom>
          <a:solidFill>
            <a:srgbClr val="00B0F0"/>
          </a:solidFill>
        </p:spPr>
        <p:txBody>
          <a:bodyPr wrap="square" lIns="91440" tIns="45720" rIns="91440" bIns="45720" anchor="t">
            <a:spAutoFit/>
          </a:bodyPr>
          <a:lstStyle/>
          <a:p>
            <a:pPr algn="l"/>
            <a:r>
              <a:rPr lang="en-US" b="1" i="0">
                <a:solidFill>
                  <a:srgbClr val="22272B"/>
                </a:solidFill>
                <a:effectLst/>
                <a:latin typeface="Century Gothic"/>
              </a:rPr>
              <a:t>Course requirements</a:t>
            </a:r>
          </a:p>
          <a:p>
            <a:pPr algn="l"/>
            <a:r>
              <a:rPr lang="en-US" sz="1600" b="0" i="0">
                <a:solidFill>
                  <a:srgbClr val="22272B"/>
                </a:solidFill>
                <a:effectLst/>
                <a:latin typeface="Century Gothic"/>
              </a:rPr>
              <a:t>Practical experiences should occupy a minimum of 30% of both Preliminary and HSC course time.</a:t>
            </a:r>
          </a:p>
        </p:txBody>
      </p:sp>
      <p:grpSp>
        <p:nvGrpSpPr>
          <p:cNvPr id="22" name="Group 21">
            <a:extLst>
              <a:ext uri="{FF2B5EF4-FFF2-40B4-BE49-F238E27FC236}">
                <a16:creationId xmlns:a16="http://schemas.microsoft.com/office/drawing/2014/main" id="{51CFFB0C-2412-949B-962C-0A3C379F99CF}"/>
              </a:ext>
            </a:extLst>
          </p:cNvPr>
          <p:cNvGrpSpPr/>
          <p:nvPr/>
        </p:nvGrpSpPr>
        <p:grpSpPr>
          <a:xfrm>
            <a:off x="-2679803" y="263816"/>
            <a:ext cx="7560784" cy="6347171"/>
            <a:chOff x="896044" y="639263"/>
            <a:chExt cx="7560784" cy="6347171"/>
          </a:xfrm>
        </p:grpSpPr>
        <p:sp>
          <p:nvSpPr>
            <p:cNvPr id="20" name="Arrow: Right 19">
              <a:extLst>
                <a:ext uri="{FF2B5EF4-FFF2-40B4-BE49-F238E27FC236}">
                  <a16:creationId xmlns:a16="http://schemas.microsoft.com/office/drawing/2014/main" id="{131B90B0-9E07-919E-903C-567AB1562A42}"/>
                </a:ext>
              </a:extLst>
            </p:cNvPr>
            <p:cNvSpPr/>
            <p:nvPr/>
          </p:nvSpPr>
          <p:spPr>
            <a:xfrm>
              <a:off x="896044" y="82123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1" name="Arrow: Right 20">
              <a:extLst>
                <a:ext uri="{FF2B5EF4-FFF2-40B4-BE49-F238E27FC236}">
                  <a16:creationId xmlns:a16="http://schemas.microsoft.com/office/drawing/2014/main" id="{822CFE29-F765-5322-A7A0-4D244F828FEE}"/>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24" name="Footer Placeholder 1">
            <a:extLst>
              <a:ext uri="{FF2B5EF4-FFF2-40B4-BE49-F238E27FC236}">
                <a16:creationId xmlns:a16="http://schemas.microsoft.com/office/drawing/2014/main" id="{309CEB92-AACC-695D-2CF3-C66C891808FA}"/>
              </a:ext>
            </a:extLst>
          </p:cNvPr>
          <p:cNvSpPr txBox="1">
            <a:spLocks/>
          </p:cNvSpPr>
          <p:nvPr/>
        </p:nvSpPr>
        <p:spPr>
          <a:xfrm rot="18900000" flipH="1">
            <a:off x="1356932" y="4859559"/>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37" name="Group 36">
            <a:extLst>
              <a:ext uri="{FF2B5EF4-FFF2-40B4-BE49-F238E27FC236}">
                <a16:creationId xmlns:a16="http://schemas.microsoft.com/office/drawing/2014/main" id="{D9A36FCA-2546-7D3A-5DE7-2A905158FAFB}"/>
              </a:ext>
            </a:extLst>
          </p:cNvPr>
          <p:cNvGrpSpPr/>
          <p:nvPr/>
        </p:nvGrpSpPr>
        <p:grpSpPr>
          <a:xfrm>
            <a:off x="-2073" y="816"/>
            <a:ext cx="1557616" cy="6859085"/>
            <a:chOff x="-2073" y="816"/>
            <a:chExt cx="1557616" cy="6859085"/>
          </a:xfrm>
        </p:grpSpPr>
        <p:sp>
          <p:nvSpPr>
            <p:cNvPr id="38" name="object 24">
              <a:extLst>
                <a:ext uri="{FF2B5EF4-FFF2-40B4-BE49-F238E27FC236}">
                  <a16:creationId xmlns:a16="http://schemas.microsoft.com/office/drawing/2014/main" id="{B0EE4128-4C63-CBCB-C223-2573E3BAFB29}"/>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TextBox 2">
              <a:extLst>
                <a:ext uri="{FF2B5EF4-FFF2-40B4-BE49-F238E27FC236}">
                  <a16:creationId xmlns:a16="http://schemas.microsoft.com/office/drawing/2014/main" id="{4E967999-9136-5C92-A0DF-9ED3E18C9282}"/>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41" name="TextBox 40">
            <a:extLst>
              <a:ext uri="{FF2B5EF4-FFF2-40B4-BE49-F238E27FC236}">
                <a16:creationId xmlns:a16="http://schemas.microsoft.com/office/drawing/2014/main" id="{F75DB214-92BD-80FF-2BC7-E6D14E699D8F}"/>
              </a:ext>
            </a:extLst>
          </p:cNvPr>
          <p:cNvSpPr txBox="1"/>
          <p:nvPr/>
        </p:nvSpPr>
        <p:spPr>
          <a:xfrm>
            <a:off x="1850065" y="2641522"/>
            <a:ext cx="252417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200">
                <a:solidFill>
                  <a:srgbClr val="002766"/>
                </a:solidFill>
                <a:latin typeface="Century Gothic"/>
              </a:rPr>
              <a:t>Agriculture Stage 6</a:t>
            </a:r>
            <a:endParaRPr lang="en-US"/>
          </a:p>
        </p:txBody>
      </p:sp>
      <p:pic>
        <p:nvPicPr>
          <p:cNvPr id="43" name="Picture 42" descr="A red and blue logo&#10;&#10;Description automatically generated">
            <a:extLst>
              <a:ext uri="{FF2B5EF4-FFF2-40B4-BE49-F238E27FC236}">
                <a16:creationId xmlns:a16="http://schemas.microsoft.com/office/drawing/2014/main" id="{A498C6CA-A730-2731-4693-36600817A18E}"/>
              </a:ext>
            </a:extLst>
          </p:cNvPr>
          <p:cNvPicPr>
            <a:picLocks noChangeAspect="1"/>
          </p:cNvPicPr>
          <p:nvPr/>
        </p:nvPicPr>
        <p:blipFill>
          <a:blip r:embed="rId4"/>
          <a:stretch>
            <a:fillRect/>
          </a:stretch>
        </p:blipFill>
        <p:spPr>
          <a:xfrm>
            <a:off x="3905988" y="5163670"/>
            <a:ext cx="1206519" cy="1281953"/>
          </a:xfrm>
          <a:prstGeom prst="rect">
            <a:avLst/>
          </a:prstGeom>
        </p:spPr>
      </p:pic>
    </p:spTree>
    <p:extLst>
      <p:ext uri="{BB962C8B-B14F-4D97-AF65-F5344CB8AC3E}">
        <p14:creationId xmlns:p14="http://schemas.microsoft.com/office/powerpoint/2010/main" val="178006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00A9865-C69E-00C2-90E4-A11234E7E8AA}"/>
              </a:ext>
            </a:extLst>
          </p:cNvPr>
          <p:cNvGrpSpPr/>
          <p:nvPr/>
        </p:nvGrpSpPr>
        <p:grpSpPr>
          <a:xfrm>
            <a:off x="711953" y="343428"/>
            <a:ext cx="7819154" cy="6165201"/>
            <a:chOff x="897650" y="639263"/>
            <a:chExt cx="7819154" cy="6165201"/>
          </a:xfrm>
        </p:grpSpPr>
        <p:sp>
          <p:nvSpPr>
            <p:cNvPr id="16" name="Arrow: Right 15">
              <a:extLst>
                <a:ext uri="{FF2B5EF4-FFF2-40B4-BE49-F238E27FC236}">
                  <a16:creationId xmlns:a16="http://schemas.microsoft.com/office/drawing/2014/main" id="{DF201936-6366-728E-360B-283E411756A9}"/>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7" name="Arrow: Right 16">
              <a:extLst>
                <a:ext uri="{FF2B5EF4-FFF2-40B4-BE49-F238E27FC236}">
                  <a16:creationId xmlns:a16="http://schemas.microsoft.com/office/drawing/2014/main" id="{80EAEC7C-038D-33A1-B54F-604523EFFB17}"/>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pic>
        <p:nvPicPr>
          <p:cNvPr id="254" name="Picture 253" descr="A group of people holding shovels&#10;&#10;Description automatically generated">
            <a:extLst>
              <a:ext uri="{FF2B5EF4-FFF2-40B4-BE49-F238E27FC236}">
                <a16:creationId xmlns:a16="http://schemas.microsoft.com/office/drawing/2014/main" id="{57619D7F-7687-3931-5BB3-2D876A1945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36858" y="4407103"/>
            <a:ext cx="3654219" cy="2452029"/>
          </a:xfrm>
          <a:prstGeom prst="rect">
            <a:avLst/>
          </a:prstGeom>
        </p:spPr>
      </p:pic>
      <p:pic>
        <p:nvPicPr>
          <p:cNvPr id="6" name="Picture 5" descr="A drone flying over a plantation&#10;&#10;Description automatically generated">
            <a:extLst>
              <a:ext uri="{FF2B5EF4-FFF2-40B4-BE49-F238E27FC236}">
                <a16:creationId xmlns:a16="http://schemas.microsoft.com/office/drawing/2014/main" id="{A3BBFDC0-1A33-2C3B-8A3B-FDED617AC40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049" r="614" b="8971"/>
          <a:stretch/>
        </p:blipFill>
        <p:spPr>
          <a:xfrm>
            <a:off x="8540278" y="-201357"/>
            <a:ext cx="3652283" cy="2371502"/>
          </a:xfrm>
          <a:prstGeom prst="rect">
            <a:avLst/>
          </a:prstGeom>
        </p:spPr>
      </p:pic>
      <p:sp>
        <p:nvSpPr>
          <p:cNvPr id="253" name="TextBox 252">
            <a:extLst>
              <a:ext uri="{FF2B5EF4-FFF2-40B4-BE49-F238E27FC236}">
                <a16:creationId xmlns:a16="http://schemas.microsoft.com/office/drawing/2014/main" id="{0DE0ED70-1D0E-24E9-A90A-D11396E73245}"/>
              </a:ext>
            </a:extLst>
          </p:cNvPr>
          <p:cNvSpPr txBox="1"/>
          <p:nvPr/>
        </p:nvSpPr>
        <p:spPr>
          <a:xfrm>
            <a:off x="1556413" y="1851997"/>
            <a:ext cx="634739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You will learn new skills</a:t>
            </a:r>
          </a:p>
          <a:p>
            <a:pPr marL="457200" indent="-457200">
              <a:buFont typeface="Arial"/>
              <a:buChar char="•"/>
            </a:pPr>
            <a:r>
              <a:rPr lang="en-US" sz="3200">
                <a:solidFill>
                  <a:schemeClr val="bg1"/>
                </a:solidFill>
                <a:latin typeface="Century Gothic"/>
                <a:cs typeface="Calibri"/>
              </a:rPr>
              <a:t>Designing experiments</a:t>
            </a:r>
          </a:p>
          <a:p>
            <a:pPr marL="457200" indent="-457200">
              <a:buFont typeface="Arial"/>
              <a:buChar char="•"/>
            </a:pPr>
            <a:r>
              <a:rPr lang="en-US" sz="3200" err="1">
                <a:solidFill>
                  <a:schemeClr val="bg1"/>
                </a:solidFill>
                <a:latin typeface="Century Gothic"/>
                <a:cs typeface="Calibri"/>
              </a:rPr>
              <a:t>Analysing</a:t>
            </a:r>
            <a:r>
              <a:rPr lang="en-US" sz="3200">
                <a:solidFill>
                  <a:schemeClr val="bg1"/>
                </a:solidFill>
                <a:latin typeface="Century Gothic"/>
                <a:cs typeface="Calibri"/>
              </a:rPr>
              <a:t> data</a:t>
            </a:r>
          </a:p>
          <a:p>
            <a:pPr marL="457200" indent="-457200">
              <a:buFont typeface="Arial"/>
              <a:buChar char="•"/>
            </a:pPr>
            <a:r>
              <a:rPr lang="en-US" sz="3200">
                <a:solidFill>
                  <a:schemeClr val="bg1"/>
                </a:solidFill>
                <a:latin typeface="Century Gothic"/>
                <a:cs typeface="Calibri"/>
              </a:rPr>
              <a:t>Communicate ideas</a:t>
            </a:r>
          </a:p>
          <a:p>
            <a:pPr marL="457200" indent="-457200">
              <a:buFont typeface="Arial"/>
              <a:buChar char="•"/>
            </a:pPr>
            <a:r>
              <a:rPr lang="en-US" sz="3200">
                <a:solidFill>
                  <a:schemeClr val="bg1"/>
                </a:solidFill>
                <a:latin typeface="Century Gothic"/>
                <a:cs typeface="Calibri"/>
              </a:rPr>
              <a:t>Teamwork</a:t>
            </a:r>
          </a:p>
          <a:p>
            <a:pPr marL="457200" indent="-457200">
              <a:buFont typeface="Arial"/>
              <a:buChar char="•"/>
            </a:pPr>
            <a:r>
              <a:rPr lang="en-US" sz="3200">
                <a:solidFill>
                  <a:schemeClr val="bg1"/>
                </a:solidFill>
                <a:latin typeface="Century Gothic"/>
                <a:cs typeface="Calibri"/>
              </a:rPr>
              <a:t>Adoption of technology</a:t>
            </a:r>
          </a:p>
        </p:txBody>
      </p:sp>
      <p:pic>
        <p:nvPicPr>
          <p:cNvPr id="11" name="Picture 10" descr="A black and gold fountain pen&#10;&#10;Description automatically generated">
            <a:extLst>
              <a:ext uri="{FF2B5EF4-FFF2-40B4-BE49-F238E27FC236}">
                <a16:creationId xmlns:a16="http://schemas.microsoft.com/office/drawing/2014/main" id="{35FFC5BB-23DD-D58F-4E34-DE5ABD6F271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9920000">
            <a:off x="2466905" y="583896"/>
            <a:ext cx="3188676" cy="1274338"/>
          </a:xfrm>
          <a:prstGeom prst="rect">
            <a:avLst/>
          </a:prstGeom>
        </p:spPr>
      </p:pic>
      <p:sp>
        <p:nvSpPr>
          <p:cNvPr id="22" name="Footer Placeholder 1">
            <a:extLst>
              <a:ext uri="{FF2B5EF4-FFF2-40B4-BE49-F238E27FC236}">
                <a16:creationId xmlns:a16="http://schemas.microsoft.com/office/drawing/2014/main" id="{0AB87DE0-83EB-3248-C226-1FC8DA0B2F8E}"/>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6" name="Group 25">
            <a:extLst>
              <a:ext uri="{FF2B5EF4-FFF2-40B4-BE49-F238E27FC236}">
                <a16:creationId xmlns:a16="http://schemas.microsoft.com/office/drawing/2014/main" id="{2FD939BD-F860-5551-7594-B08E430AD9D0}"/>
              </a:ext>
            </a:extLst>
          </p:cNvPr>
          <p:cNvGrpSpPr/>
          <p:nvPr/>
        </p:nvGrpSpPr>
        <p:grpSpPr>
          <a:xfrm>
            <a:off x="-2073" y="816"/>
            <a:ext cx="1557616" cy="6859085"/>
            <a:chOff x="-2073" y="816"/>
            <a:chExt cx="1557616" cy="6859085"/>
          </a:xfrm>
        </p:grpSpPr>
        <p:sp>
          <p:nvSpPr>
            <p:cNvPr id="24" name="object 24">
              <a:extLst>
                <a:ext uri="{FF2B5EF4-FFF2-40B4-BE49-F238E27FC236}">
                  <a16:creationId xmlns:a16="http://schemas.microsoft.com/office/drawing/2014/main" id="{52969C11-D163-E652-1BAF-6DDCB13A75C3}"/>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TextBox 2">
              <a:extLst>
                <a:ext uri="{FF2B5EF4-FFF2-40B4-BE49-F238E27FC236}">
                  <a16:creationId xmlns:a16="http://schemas.microsoft.com/office/drawing/2014/main" id="{0E9CA37A-1DDB-3F76-DBBE-9ACA4E3EC3E3}"/>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pic>
        <p:nvPicPr>
          <p:cNvPr id="10" name="Picture 9" descr="A graph of different colored bars&#10;&#10;Description automatically generated">
            <a:extLst>
              <a:ext uri="{FF2B5EF4-FFF2-40B4-BE49-F238E27FC236}">
                <a16:creationId xmlns:a16="http://schemas.microsoft.com/office/drawing/2014/main" id="{09878299-5A0E-3205-DAEC-7BAABE66462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538400" y="2228175"/>
            <a:ext cx="3649187" cy="2296841"/>
          </a:xfrm>
          <a:prstGeom prst="rect">
            <a:avLst/>
          </a:prstGeom>
        </p:spPr>
      </p:pic>
    </p:spTree>
    <p:extLst>
      <p:ext uri="{BB962C8B-B14F-4D97-AF65-F5344CB8AC3E}">
        <p14:creationId xmlns:p14="http://schemas.microsoft.com/office/powerpoint/2010/main" val="363434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pic>
        <p:nvPicPr>
          <p:cNvPr id="7" name="Picture 6">
            <a:extLst>
              <a:ext uri="{FF2B5EF4-FFF2-40B4-BE49-F238E27FC236}">
                <a16:creationId xmlns:a16="http://schemas.microsoft.com/office/drawing/2014/main" id="{0C0F3C5E-C0FC-DC2F-3E26-164B1ED0D69D}"/>
              </a:ext>
            </a:extLst>
          </p:cNvPr>
          <p:cNvPicPr>
            <a:picLocks noChangeAspect="1"/>
          </p:cNvPicPr>
          <p:nvPr/>
        </p:nvPicPr>
        <p:blipFill>
          <a:blip r:embed="rId2"/>
          <a:stretch>
            <a:fillRect/>
          </a:stretch>
        </p:blipFill>
        <p:spPr>
          <a:xfrm>
            <a:off x="6349135" y="609127"/>
            <a:ext cx="4696382" cy="5900710"/>
          </a:xfrm>
          <a:prstGeom prst="rect">
            <a:avLst/>
          </a:prstGeom>
        </p:spPr>
      </p:pic>
      <p:sp>
        <p:nvSpPr>
          <p:cNvPr id="8" name="TextBox 7">
            <a:extLst>
              <a:ext uri="{FF2B5EF4-FFF2-40B4-BE49-F238E27FC236}">
                <a16:creationId xmlns:a16="http://schemas.microsoft.com/office/drawing/2014/main" id="{2519BC05-7AD4-E02E-AAA4-22A1392E49FE}"/>
              </a:ext>
            </a:extLst>
          </p:cNvPr>
          <p:cNvSpPr txBox="1"/>
          <p:nvPr/>
        </p:nvSpPr>
        <p:spPr>
          <a:xfrm>
            <a:off x="6213641" y="107113"/>
            <a:ext cx="4958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ea typeface="Open Sans"/>
                <a:cs typeface="Open Sans"/>
              </a:rPr>
              <a:t>Agriculture, fisheries and forestry value of production, by commodity, 2021–22</a:t>
            </a:r>
          </a:p>
        </p:txBody>
      </p:sp>
      <p:sp>
        <p:nvSpPr>
          <p:cNvPr id="9" name="TextBox 8">
            <a:extLst>
              <a:ext uri="{FF2B5EF4-FFF2-40B4-BE49-F238E27FC236}">
                <a16:creationId xmlns:a16="http://schemas.microsoft.com/office/drawing/2014/main" id="{4956E812-B109-2213-9CFF-23E843CAECEC}"/>
              </a:ext>
            </a:extLst>
          </p:cNvPr>
          <p:cNvSpPr txBox="1"/>
          <p:nvPr/>
        </p:nvSpPr>
        <p:spPr>
          <a:xfrm>
            <a:off x="5195455" y="6460357"/>
            <a:ext cx="69971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Open Sans"/>
                <a:cs typeface="Open Sans"/>
              </a:rPr>
              <a:t>Brown, A, De Costa, C &amp; Guo, F 2020, Our food future: trends and opportunities, ABARES, Research Report 20.1, Canberra, January, DOI: 10.25814/5d9165cf4241d. CC BY 4.0.</a:t>
            </a:r>
            <a:endParaRPr lang="en-US" sz="1000">
              <a:latin typeface="Century Gothic"/>
            </a:endParaRPr>
          </a:p>
        </p:txBody>
      </p:sp>
      <p:grpSp>
        <p:nvGrpSpPr>
          <p:cNvPr id="32" name="Group 31">
            <a:extLst>
              <a:ext uri="{FF2B5EF4-FFF2-40B4-BE49-F238E27FC236}">
                <a16:creationId xmlns:a16="http://schemas.microsoft.com/office/drawing/2014/main" id="{3B197967-E50F-851F-0A01-3E4E428E54A2}"/>
              </a:ext>
            </a:extLst>
          </p:cNvPr>
          <p:cNvGrpSpPr/>
          <p:nvPr/>
        </p:nvGrpSpPr>
        <p:grpSpPr>
          <a:xfrm>
            <a:off x="-1747520" y="343428"/>
            <a:ext cx="7819154" cy="6165201"/>
            <a:chOff x="897650" y="639263"/>
            <a:chExt cx="7819154" cy="6165201"/>
          </a:xfrm>
        </p:grpSpPr>
        <p:sp>
          <p:nvSpPr>
            <p:cNvPr id="30" name="Arrow: Right 29">
              <a:extLst>
                <a:ext uri="{FF2B5EF4-FFF2-40B4-BE49-F238E27FC236}">
                  <a16:creationId xmlns:a16="http://schemas.microsoft.com/office/drawing/2014/main" id="{70CBEA6B-80B2-C974-C28A-4FB15692FB07}"/>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31" name="Arrow: Right 30">
              <a:extLst>
                <a:ext uri="{FF2B5EF4-FFF2-40B4-BE49-F238E27FC236}">
                  <a16:creationId xmlns:a16="http://schemas.microsoft.com/office/drawing/2014/main" id="{F4AAAF31-0726-3ED9-B54A-156D458FB20A}"/>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4" name="Footer Placeholder 1">
            <a:extLst>
              <a:ext uri="{FF2B5EF4-FFF2-40B4-BE49-F238E27FC236}">
                <a16:creationId xmlns:a16="http://schemas.microsoft.com/office/drawing/2014/main" id="{6FE1854F-B12A-95FD-6E5E-36F7CB1EDB47}"/>
              </a:ext>
            </a:extLst>
          </p:cNvPr>
          <p:cNvSpPr txBox="1">
            <a:spLocks/>
          </p:cNvSpPr>
          <p:nvPr/>
        </p:nvSpPr>
        <p:spPr>
          <a:xfrm rot="18900000" flipH="1">
            <a:off x="2207997" y="4859559"/>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38" name="Group 37">
            <a:extLst>
              <a:ext uri="{FF2B5EF4-FFF2-40B4-BE49-F238E27FC236}">
                <a16:creationId xmlns:a16="http://schemas.microsoft.com/office/drawing/2014/main" id="{D3E872F0-ED38-D44A-EB1A-CCAB8A1FE004}"/>
              </a:ext>
            </a:extLst>
          </p:cNvPr>
          <p:cNvGrpSpPr/>
          <p:nvPr/>
        </p:nvGrpSpPr>
        <p:grpSpPr>
          <a:xfrm>
            <a:off x="-2073" y="816"/>
            <a:ext cx="1557616" cy="6859085"/>
            <a:chOff x="-2073" y="816"/>
            <a:chExt cx="1557616" cy="6859085"/>
          </a:xfrm>
        </p:grpSpPr>
        <p:sp>
          <p:nvSpPr>
            <p:cNvPr id="36" name="object 24">
              <a:extLst>
                <a:ext uri="{FF2B5EF4-FFF2-40B4-BE49-F238E27FC236}">
                  <a16:creationId xmlns:a16="http://schemas.microsoft.com/office/drawing/2014/main" id="{D14BB537-E8C5-96C7-782F-9F9508532311}"/>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TextBox 2">
              <a:extLst>
                <a:ext uri="{FF2B5EF4-FFF2-40B4-BE49-F238E27FC236}">
                  <a16:creationId xmlns:a16="http://schemas.microsoft.com/office/drawing/2014/main" id="{A6D3F9AD-E432-A68C-4EC8-9FD52A527DD6}"/>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253" name="TextBox 252">
            <a:extLst>
              <a:ext uri="{FF2B5EF4-FFF2-40B4-BE49-F238E27FC236}">
                <a16:creationId xmlns:a16="http://schemas.microsoft.com/office/drawing/2014/main" id="{0DE0ED70-1D0E-24E9-A90A-D11396E73245}"/>
              </a:ext>
            </a:extLst>
          </p:cNvPr>
          <p:cNvSpPr txBox="1"/>
          <p:nvPr/>
        </p:nvSpPr>
        <p:spPr>
          <a:xfrm>
            <a:off x="1814016" y="2265654"/>
            <a:ext cx="3441440"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Produce food and </a:t>
            </a:r>
            <a:r>
              <a:rPr lang="en-US" sz="3200" err="1">
                <a:solidFill>
                  <a:schemeClr val="bg1"/>
                </a:solidFill>
                <a:latin typeface="Century Gothic"/>
                <a:cs typeface="Calibri"/>
              </a:rPr>
              <a:t>fibre</a:t>
            </a:r>
            <a:r>
              <a:rPr lang="en-US" sz="3200">
                <a:solidFill>
                  <a:schemeClr val="bg1"/>
                </a:solidFill>
                <a:latin typeface="Century Gothic"/>
                <a:cs typeface="Calibri"/>
              </a:rPr>
              <a:t> for Australia and the world  </a:t>
            </a:r>
          </a:p>
          <a:p>
            <a:endParaRPr lang="en-US">
              <a:latin typeface="Century Gothic"/>
              <a:cs typeface="Calibri"/>
            </a:endParaRPr>
          </a:p>
        </p:txBody>
      </p:sp>
      <p:pic>
        <p:nvPicPr>
          <p:cNvPr id="11" name="Picture 10" descr="A cotton plant with a flower and leaves&#10;&#10;Description automatically generated">
            <a:extLst>
              <a:ext uri="{FF2B5EF4-FFF2-40B4-BE49-F238E27FC236}">
                <a16:creationId xmlns:a16="http://schemas.microsoft.com/office/drawing/2014/main" id="{788730AF-E9BD-AEDD-BF19-3F68262D4A3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2344" y="4130702"/>
            <a:ext cx="3240936" cy="2028117"/>
          </a:xfrm>
          <a:prstGeom prst="rect">
            <a:avLst/>
          </a:prstGeom>
        </p:spPr>
      </p:pic>
      <p:pic>
        <p:nvPicPr>
          <p:cNvPr id="14" name="Picture 13" descr="A close up of a burger&#10;&#10;Description automatically generated">
            <a:extLst>
              <a:ext uri="{FF2B5EF4-FFF2-40B4-BE49-F238E27FC236}">
                <a16:creationId xmlns:a16="http://schemas.microsoft.com/office/drawing/2014/main" id="{FA0E4724-B2BB-0A11-5426-1D6D22EEDF2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1180000">
            <a:off x="1265964" y="829104"/>
            <a:ext cx="3182316" cy="1320184"/>
          </a:xfrm>
          <a:prstGeom prst="rect">
            <a:avLst/>
          </a:prstGeom>
        </p:spPr>
      </p:pic>
    </p:spTree>
    <p:extLst>
      <p:ext uri="{BB962C8B-B14F-4D97-AF65-F5344CB8AC3E}">
        <p14:creationId xmlns:p14="http://schemas.microsoft.com/office/powerpoint/2010/main" val="16521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lose-up of a bunch of grapes">
            <a:extLst>
              <a:ext uri="{FF2B5EF4-FFF2-40B4-BE49-F238E27FC236}">
                <a16:creationId xmlns:a16="http://schemas.microsoft.com/office/drawing/2014/main" id="{FF9D0BBC-AA06-E5D9-5108-EB8EBB0EAD3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50646" y="4111916"/>
            <a:ext cx="4173554" cy="2755980"/>
          </a:xfrm>
          <a:prstGeom prst="rect">
            <a:avLst/>
          </a:prstGeom>
        </p:spPr>
      </p:pic>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pic>
        <p:nvPicPr>
          <p:cNvPr id="10" name="Picture 9" descr="Close up of green plants&#10;&#10;Description automatically generated">
            <a:extLst>
              <a:ext uri="{FF2B5EF4-FFF2-40B4-BE49-F238E27FC236}">
                <a16:creationId xmlns:a16="http://schemas.microsoft.com/office/drawing/2014/main" id="{1A2BD1CC-14D8-7E18-D77E-06BCAF79D1F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24844" y="-4034"/>
            <a:ext cx="3464448" cy="2298909"/>
          </a:xfrm>
          <a:prstGeom prst="rect">
            <a:avLst/>
          </a:prstGeom>
        </p:spPr>
      </p:pic>
      <p:pic>
        <p:nvPicPr>
          <p:cNvPr id="17" name="Picture 16" descr="A cow standing in a field">
            <a:extLst>
              <a:ext uri="{FF2B5EF4-FFF2-40B4-BE49-F238E27FC236}">
                <a16:creationId xmlns:a16="http://schemas.microsoft.com/office/drawing/2014/main" id="{02D60CC4-BEF3-D64F-E18B-CDCD426E5B6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0347" y="4166166"/>
            <a:ext cx="4795716" cy="3000851"/>
          </a:xfrm>
          <a:prstGeom prst="rect">
            <a:avLst/>
          </a:prstGeom>
        </p:spPr>
      </p:pic>
      <p:pic>
        <p:nvPicPr>
          <p:cNvPr id="19" name="Picture 18" descr="A group of sheep standing in a field">
            <a:extLst>
              <a:ext uri="{FF2B5EF4-FFF2-40B4-BE49-F238E27FC236}">
                <a16:creationId xmlns:a16="http://schemas.microsoft.com/office/drawing/2014/main" id="{99EF4432-6EC2-335D-2A57-EF33D6E5B754}"/>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323310" y="4104706"/>
            <a:ext cx="3866776" cy="2753838"/>
          </a:xfrm>
          <a:prstGeom prst="rect">
            <a:avLst/>
          </a:prstGeom>
        </p:spPr>
      </p:pic>
      <p:pic>
        <p:nvPicPr>
          <p:cNvPr id="13" name="Picture 12" descr="A field with hay bales">
            <a:extLst>
              <a:ext uri="{FF2B5EF4-FFF2-40B4-BE49-F238E27FC236}">
                <a16:creationId xmlns:a16="http://schemas.microsoft.com/office/drawing/2014/main" id="{94F8FF3F-7C10-22A0-5AD5-05FCCAB76D8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474450" y="-8620"/>
            <a:ext cx="6258299" cy="4168746"/>
          </a:xfrm>
          <a:prstGeom prst="rect">
            <a:avLst/>
          </a:prstGeom>
        </p:spPr>
      </p:pic>
      <p:pic>
        <p:nvPicPr>
          <p:cNvPr id="21" name="Picture 20" descr="A windmill in a field">
            <a:extLst>
              <a:ext uri="{FF2B5EF4-FFF2-40B4-BE49-F238E27FC236}">
                <a16:creationId xmlns:a16="http://schemas.microsoft.com/office/drawing/2014/main" id="{4674FAAF-264C-31DE-B125-2C1CF09CEB6D}"/>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725299" y="2243037"/>
            <a:ext cx="3550380" cy="2366920"/>
          </a:xfrm>
          <a:prstGeom prst="rect">
            <a:avLst/>
          </a:prstGeom>
        </p:spPr>
      </p:pic>
      <p:pic>
        <p:nvPicPr>
          <p:cNvPr id="25" name="Picture 24" descr="A close-up of a cabbage plant">
            <a:extLst>
              <a:ext uri="{FF2B5EF4-FFF2-40B4-BE49-F238E27FC236}">
                <a16:creationId xmlns:a16="http://schemas.microsoft.com/office/drawing/2014/main" id="{E34CDB7B-5F98-CE44-4044-B7A1C78E691D}"/>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49745" y="4236"/>
            <a:ext cx="3062601" cy="3062601"/>
          </a:xfrm>
          <a:prstGeom prst="rect">
            <a:avLst/>
          </a:prstGeom>
        </p:spPr>
      </p:pic>
      <p:grpSp>
        <p:nvGrpSpPr>
          <p:cNvPr id="31" name="Group 30">
            <a:extLst>
              <a:ext uri="{FF2B5EF4-FFF2-40B4-BE49-F238E27FC236}">
                <a16:creationId xmlns:a16="http://schemas.microsoft.com/office/drawing/2014/main" id="{26409CDC-8F63-3257-2B15-D008CC257800}"/>
              </a:ext>
            </a:extLst>
          </p:cNvPr>
          <p:cNvGrpSpPr/>
          <p:nvPr/>
        </p:nvGrpSpPr>
        <p:grpSpPr>
          <a:xfrm>
            <a:off x="-1611042" y="411667"/>
            <a:ext cx="7819154" cy="6165201"/>
            <a:chOff x="-1747520" y="343428"/>
            <a:chExt cx="7819154" cy="6165201"/>
          </a:xfrm>
        </p:grpSpPr>
        <p:sp>
          <p:nvSpPr>
            <p:cNvPr id="36" name="Arrow: Right 35">
              <a:extLst>
                <a:ext uri="{FF2B5EF4-FFF2-40B4-BE49-F238E27FC236}">
                  <a16:creationId xmlns:a16="http://schemas.microsoft.com/office/drawing/2014/main" id="{5CFE58A7-2C88-CEE3-2C63-BBA95BBE0C57}"/>
                </a:ext>
              </a:extLst>
            </p:cNvPr>
            <p:cNvSpPr/>
            <p:nvPr/>
          </p:nvSpPr>
          <p:spPr>
            <a:xfrm>
              <a:off x="-1487544" y="343428"/>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37" name="Arrow: Right 36">
              <a:extLst>
                <a:ext uri="{FF2B5EF4-FFF2-40B4-BE49-F238E27FC236}">
                  <a16:creationId xmlns:a16="http://schemas.microsoft.com/office/drawing/2014/main" id="{4376DCF2-17BE-5E57-8362-65FD258F76AB}"/>
                </a:ext>
              </a:extLst>
            </p:cNvPr>
            <p:cNvSpPr/>
            <p:nvPr/>
          </p:nvSpPr>
          <p:spPr>
            <a:xfrm>
              <a:off x="-1747520" y="343428"/>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grpSp>
      <p:grpSp>
        <p:nvGrpSpPr>
          <p:cNvPr id="33" name="Group 32">
            <a:extLst>
              <a:ext uri="{FF2B5EF4-FFF2-40B4-BE49-F238E27FC236}">
                <a16:creationId xmlns:a16="http://schemas.microsoft.com/office/drawing/2014/main" id="{97E5D4A2-3381-C448-C5C4-C0CE84A747F7}"/>
              </a:ext>
            </a:extLst>
          </p:cNvPr>
          <p:cNvGrpSpPr/>
          <p:nvPr/>
        </p:nvGrpSpPr>
        <p:grpSpPr>
          <a:xfrm>
            <a:off x="-2073" y="816"/>
            <a:ext cx="1557616" cy="6859085"/>
            <a:chOff x="-2073" y="816"/>
            <a:chExt cx="1557616" cy="6859085"/>
          </a:xfrm>
        </p:grpSpPr>
        <p:sp>
          <p:nvSpPr>
            <p:cNvPr id="34" name="object 24">
              <a:extLst>
                <a:ext uri="{FF2B5EF4-FFF2-40B4-BE49-F238E27FC236}">
                  <a16:creationId xmlns:a16="http://schemas.microsoft.com/office/drawing/2014/main" id="{510757C1-D779-2FF1-F435-C987362E2BF5}"/>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TextBox 2">
              <a:extLst>
                <a:ext uri="{FF2B5EF4-FFF2-40B4-BE49-F238E27FC236}">
                  <a16:creationId xmlns:a16="http://schemas.microsoft.com/office/drawing/2014/main" id="{39D8AB6F-5F77-A866-566E-18CA6C1D8095}"/>
                </a:ext>
              </a:extLst>
            </p:cNvPr>
            <p:cNvSpPr txBox="1"/>
            <p:nvPr/>
          </p:nvSpPr>
          <p:spPr>
            <a:xfrm rot="16200000">
              <a:off x="-2398377" y="2824627"/>
              <a:ext cx="6351490" cy="1212256"/>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
        <p:nvSpPr>
          <p:cNvPr id="253" name="TextBox 252">
            <a:extLst>
              <a:ext uri="{FF2B5EF4-FFF2-40B4-BE49-F238E27FC236}">
                <a16:creationId xmlns:a16="http://schemas.microsoft.com/office/drawing/2014/main" id="{0DE0ED70-1D0E-24E9-A90A-D11396E73245}"/>
              </a:ext>
            </a:extLst>
          </p:cNvPr>
          <p:cNvSpPr txBox="1"/>
          <p:nvPr/>
        </p:nvSpPr>
        <p:spPr>
          <a:xfrm>
            <a:off x="1713896" y="2150890"/>
            <a:ext cx="342164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Understand how  your food and </a:t>
            </a:r>
            <a:r>
              <a:rPr lang="en-US" sz="3200" err="1">
                <a:solidFill>
                  <a:schemeClr val="bg1"/>
                </a:solidFill>
                <a:latin typeface="Century Gothic"/>
                <a:cs typeface="Calibri"/>
              </a:rPr>
              <a:t>fibre</a:t>
            </a:r>
            <a:r>
              <a:rPr lang="en-US" sz="3200">
                <a:solidFill>
                  <a:schemeClr val="bg1"/>
                </a:solidFill>
                <a:latin typeface="Century Gothic"/>
                <a:cs typeface="Calibri"/>
              </a:rPr>
              <a:t> is produced in Australia</a:t>
            </a:r>
            <a:endParaRPr lang="en-US">
              <a:latin typeface="Century Gothic"/>
              <a:cs typeface="Calibri"/>
            </a:endParaRPr>
          </a:p>
        </p:txBody>
      </p:sp>
      <p:sp>
        <p:nvSpPr>
          <p:cNvPr id="39" name="Footer Placeholder 1">
            <a:extLst>
              <a:ext uri="{FF2B5EF4-FFF2-40B4-BE49-F238E27FC236}">
                <a16:creationId xmlns:a16="http://schemas.microsoft.com/office/drawing/2014/main" id="{7D0DCDD9-940D-8C89-3CF0-5E69ACDAD08F}"/>
              </a:ext>
            </a:extLst>
          </p:cNvPr>
          <p:cNvSpPr txBox="1">
            <a:spLocks/>
          </p:cNvSpPr>
          <p:nvPr/>
        </p:nvSpPr>
        <p:spPr>
          <a:xfrm rot="18900000" flipH="1">
            <a:off x="2207997" y="4859559"/>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bg1"/>
                </a:solidFill>
                <a:latin typeface="Century Gothic"/>
              </a:rPr>
              <a:t>Step into Agriculture</a:t>
            </a:r>
            <a:endParaRPr lang="en-US" sz="2400" b="1">
              <a:solidFill>
                <a:schemeClr val="bg1"/>
              </a:solidFill>
              <a:latin typeface="Century Gothic"/>
              <a:cs typeface="Calibri"/>
            </a:endParaRPr>
          </a:p>
        </p:txBody>
      </p:sp>
    </p:spTree>
    <p:extLst>
      <p:ext uri="{BB962C8B-B14F-4D97-AF65-F5344CB8AC3E}">
        <p14:creationId xmlns:p14="http://schemas.microsoft.com/office/powerpoint/2010/main" val="352335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476AFA-C5DA-8D8D-5D94-B447EED6501B}"/>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E9325581-D620-B163-2F61-3B82D42246A6}"/>
                </a:ext>
              </a:extLst>
            </p:cNvPr>
            <p:cNvSpPr/>
            <p:nvPr/>
          </p:nvSpPr>
          <p:spPr>
            <a:xfrm>
              <a:off x="1157626"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6" name="Arrow: Right 5">
              <a:extLst>
                <a:ext uri="{FF2B5EF4-FFF2-40B4-BE49-F238E27FC236}">
                  <a16:creationId xmlns:a16="http://schemas.microsoft.com/office/drawing/2014/main" id="{A3F8E712-A7E6-8D0E-8B56-2B60806C1ACB}"/>
                </a:ext>
              </a:extLst>
            </p:cNvPr>
            <p:cNvSpPr/>
            <p:nvPr/>
          </p:nvSpPr>
          <p:spPr>
            <a:xfrm>
              <a:off x="897650"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604845" y="2021744"/>
            <a:ext cx="4783808"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entury Gothic"/>
                <a:cs typeface="Calibri"/>
              </a:rPr>
              <a:t>It's hands on </a:t>
            </a:r>
          </a:p>
          <a:p>
            <a:pPr marL="457200" indent="-457200">
              <a:buFont typeface="Arial"/>
              <a:buChar char="•"/>
            </a:pPr>
            <a:r>
              <a:rPr lang="en-US" sz="2800">
                <a:solidFill>
                  <a:schemeClr val="bg1"/>
                </a:solidFill>
                <a:latin typeface="Century Gothic"/>
                <a:cs typeface="Calibri"/>
              </a:rPr>
              <a:t>30%-50% practical application</a:t>
            </a:r>
          </a:p>
          <a:p>
            <a:pPr marL="457200" indent="-457200">
              <a:buFont typeface="Arial"/>
              <a:buChar char="•"/>
            </a:pPr>
            <a:r>
              <a:rPr lang="en-US" sz="2800">
                <a:solidFill>
                  <a:schemeClr val="bg1"/>
                </a:solidFill>
                <a:latin typeface="Century Gothic"/>
                <a:cs typeface="Calibri"/>
              </a:rPr>
              <a:t>You learn by doing</a:t>
            </a:r>
            <a:endParaRPr lang="en-US">
              <a:solidFill>
                <a:schemeClr val="bg1"/>
              </a:solidFill>
              <a:latin typeface="Century Gothic"/>
              <a:cs typeface="Calibri"/>
            </a:endParaRPr>
          </a:p>
          <a:p>
            <a:pPr marL="457200" indent="-457200">
              <a:buFont typeface="Arial"/>
              <a:buChar char="•"/>
            </a:pPr>
            <a:r>
              <a:rPr lang="en-US" sz="2800">
                <a:solidFill>
                  <a:schemeClr val="bg1"/>
                </a:solidFill>
                <a:latin typeface="Century Gothic"/>
                <a:cs typeface="Calibri"/>
              </a:rPr>
              <a:t>Work with animals and plants </a:t>
            </a:r>
          </a:p>
        </p:txBody>
      </p:sp>
      <p:pic>
        <p:nvPicPr>
          <p:cNvPr id="7" name="Picture 6" descr="A close-up of two hands&#10;&#10;Description automatically generated">
            <a:extLst>
              <a:ext uri="{FF2B5EF4-FFF2-40B4-BE49-F238E27FC236}">
                <a16:creationId xmlns:a16="http://schemas.microsoft.com/office/drawing/2014/main" id="{B38F02C2-6984-2B60-82D2-81AF273E80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5400000">
            <a:off x="2722956" y="2311120"/>
            <a:ext cx="3692768" cy="2160840"/>
          </a:xfrm>
          <a:prstGeom prst="rect">
            <a:avLst/>
          </a:prstGeom>
        </p:spPr>
      </p:pic>
      <p:pic>
        <p:nvPicPr>
          <p:cNvPr id="11" name="Picture 10" descr="A group of people working in a garden&#10;&#10;Description automatically generated">
            <a:extLst>
              <a:ext uri="{FF2B5EF4-FFF2-40B4-BE49-F238E27FC236}">
                <a16:creationId xmlns:a16="http://schemas.microsoft.com/office/drawing/2014/main" id="{A93E992A-0166-B9C4-AA61-256A07B0CC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02470" y="5294"/>
            <a:ext cx="3588963" cy="2380351"/>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3FF2DC14-5F35-B759-4156-127D196BECC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6886" t="15261" r="-299" b="1205"/>
          <a:stretch/>
        </p:blipFill>
        <p:spPr>
          <a:xfrm>
            <a:off x="8605957" y="2062599"/>
            <a:ext cx="3657639" cy="2384338"/>
          </a:xfrm>
          <a:prstGeom prst="rect">
            <a:avLst/>
          </a:prstGeom>
        </p:spPr>
      </p:pic>
      <p:pic>
        <p:nvPicPr>
          <p:cNvPr id="20" name="Picture 19" descr="Two men looking at a calf&#10;&#10;Description automatically generated">
            <a:extLst>
              <a:ext uri="{FF2B5EF4-FFF2-40B4-BE49-F238E27FC236}">
                <a16:creationId xmlns:a16="http://schemas.microsoft.com/office/drawing/2014/main" id="{587315B9-BF1E-D8CD-DA93-08BA5736D53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600053" y="4327109"/>
            <a:ext cx="3677642" cy="2519893"/>
          </a:xfrm>
          <a:prstGeom prst="rect">
            <a:avLst/>
          </a:prstGeom>
        </p:spPr>
      </p:pic>
      <p:pic>
        <p:nvPicPr>
          <p:cNvPr id="8" name="Picture 7" descr="A couple of sheep standing together&#10;&#10;Description automatically generated">
            <a:extLst>
              <a:ext uri="{FF2B5EF4-FFF2-40B4-BE49-F238E27FC236}">
                <a16:creationId xmlns:a16="http://schemas.microsoft.com/office/drawing/2014/main" id="{835CB781-096A-07CC-707E-3BFE4C28A729}"/>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246550" y="79122"/>
            <a:ext cx="2278251" cy="1944814"/>
          </a:xfrm>
          <a:prstGeom prst="rect">
            <a:avLst/>
          </a:prstGeom>
        </p:spPr>
      </p:pic>
      <p:pic>
        <p:nvPicPr>
          <p:cNvPr id="13" name="Picture 12" descr="A bunch of wheat on a black background&#10;&#10;Description automatically generated">
            <a:extLst>
              <a:ext uri="{FF2B5EF4-FFF2-40B4-BE49-F238E27FC236}">
                <a16:creationId xmlns:a16="http://schemas.microsoft.com/office/drawing/2014/main" id="{BA984887-D032-8A29-CC98-388A9B42476D}"/>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603466" y="4757259"/>
            <a:ext cx="3130657" cy="2226966"/>
          </a:xfrm>
          <a:prstGeom prst="rect">
            <a:avLst/>
          </a:prstGeom>
        </p:spPr>
      </p:pic>
      <p:sp>
        <p:nvSpPr>
          <p:cNvPr id="14" name="Footer Placeholder 1">
            <a:extLst>
              <a:ext uri="{FF2B5EF4-FFF2-40B4-BE49-F238E27FC236}">
                <a16:creationId xmlns:a16="http://schemas.microsoft.com/office/drawing/2014/main" id="{0DB4E991-08CB-ED8A-2C39-9C61855892E0}"/>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21" name="Group 20">
            <a:extLst>
              <a:ext uri="{FF2B5EF4-FFF2-40B4-BE49-F238E27FC236}">
                <a16:creationId xmlns:a16="http://schemas.microsoft.com/office/drawing/2014/main" id="{0FA44C35-710E-C13C-53A3-86599322F501}"/>
              </a:ext>
            </a:extLst>
          </p:cNvPr>
          <p:cNvGrpSpPr/>
          <p:nvPr/>
        </p:nvGrpSpPr>
        <p:grpSpPr>
          <a:xfrm>
            <a:off x="-2073" y="816"/>
            <a:ext cx="1557616" cy="6859085"/>
            <a:chOff x="-2073" y="816"/>
            <a:chExt cx="1557616" cy="6859085"/>
          </a:xfrm>
        </p:grpSpPr>
        <p:sp>
          <p:nvSpPr>
            <p:cNvPr id="18" name="object 24">
              <a:extLst>
                <a:ext uri="{FF2B5EF4-FFF2-40B4-BE49-F238E27FC236}">
                  <a16:creationId xmlns:a16="http://schemas.microsoft.com/office/drawing/2014/main" id="{F311A854-7D0D-3CFB-43AD-57ED713C07DB}"/>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92D05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TextBox 2">
              <a:extLst>
                <a:ext uri="{FF2B5EF4-FFF2-40B4-BE49-F238E27FC236}">
                  <a16:creationId xmlns:a16="http://schemas.microsoft.com/office/drawing/2014/main" id="{FE4D8D61-7DD6-84A1-76ED-6AC2177833F9}"/>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3170551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B1AE73D-F71F-BA51-5D92-CE403015B3CF}"/>
              </a:ext>
            </a:extLst>
          </p:cNvPr>
          <p:cNvGrpSpPr/>
          <p:nvPr/>
        </p:nvGrpSpPr>
        <p:grpSpPr>
          <a:xfrm>
            <a:off x="711953" y="343428"/>
            <a:ext cx="7819154" cy="6165201"/>
            <a:chOff x="897650" y="639263"/>
            <a:chExt cx="7819154" cy="6165201"/>
          </a:xfrm>
        </p:grpSpPr>
        <p:sp>
          <p:nvSpPr>
            <p:cNvPr id="5" name="Arrow: Right 4">
              <a:extLst>
                <a:ext uri="{FF2B5EF4-FFF2-40B4-BE49-F238E27FC236}">
                  <a16:creationId xmlns:a16="http://schemas.microsoft.com/office/drawing/2014/main" id="{01C697C9-9BC7-AFEC-CEA2-F3A5D17554ED}"/>
                </a:ext>
              </a:extLst>
            </p:cNvPr>
            <p:cNvSpPr/>
            <p:nvPr/>
          </p:nvSpPr>
          <p:spPr>
            <a:xfrm>
              <a:off x="1157626" y="639263"/>
              <a:ext cx="7559178" cy="6165201"/>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6" name="Arrow: Right 5">
              <a:extLst>
                <a:ext uri="{FF2B5EF4-FFF2-40B4-BE49-F238E27FC236}">
                  <a16:creationId xmlns:a16="http://schemas.microsoft.com/office/drawing/2014/main" id="{ABD9FA88-B6C9-DD64-B62F-C86AA77393B8}"/>
                </a:ext>
              </a:extLst>
            </p:cNvPr>
            <p:cNvSpPr/>
            <p:nvPr/>
          </p:nvSpPr>
          <p:spPr>
            <a:xfrm>
              <a:off x="897650" y="639263"/>
              <a:ext cx="7559178" cy="6165201"/>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grpSp>
      <p:sp>
        <p:nvSpPr>
          <p:cNvPr id="3" name="TextBox 2">
            <a:extLst>
              <a:ext uri="{FF2B5EF4-FFF2-40B4-BE49-F238E27FC236}">
                <a16:creationId xmlns:a16="http://schemas.microsoft.com/office/drawing/2014/main" id="{306A7BD4-4A8B-175A-E2A6-F722FFF3BC3C}"/>
              </a:ext>
            </a:extLst>
          </p:cNvPr>
          <p:cNvSpPr txBox="1"/>
          <p:nvPr/>
        </p:nvSpPr>
        <p:spPr>
          <a:xfrm>
            <a:off x="15283543" y="4310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53" name="TextBox 252">
            <a:extLst>
              <a:ext uri="{FF2B5EF4-FFF2-40B4-BE49-F238E27FC236}">
                <a16:creationId xmlns:a16="http://schemas.microsoft.com/office/drawing/2014/main" id="{0DE0ED70-1D0E-24E9-A90A-D11396E73245}"/>
              </a:ext>
            </a:extLst>
          </p:cNvPr>
          <p:cNvSpPr txBox="1"/>
          <p:nvPr/>
        </p:nvSpPr>
        <p:spPr>
          <a:xfrm>
            <a:off x="1751606" y="2135104"/>
            <a:ext cx="5510638"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Century Gothic"/>
                <a:cs typeface="Calibri"/>
              </a:rPr>
              <a:t>It combines well with </a:t>
            </a:r>
          </a:p>
          <a:p>
            <a:pPr marL="457200" indent="-457200">
              <a:buFont typeface="Arial"/>
              <a:buChar char="•"/>
            </a:pPr>
            <a:r>
              <a:rPr lang="en-US" sz="2800">
                <a:solidFill>
                  <a:schemeClr val="bg1"/>
                </a:solidFill>
                <a:latin typeface="Century Gothic"/>
                <a:cs typeface="Calibri"/>
              </a:rPr>
              <a:t>Investigating Science</a:t>
            </a:r>
            <a:endParaRPr lang="en-US" sz="2800" dirty="0">
              <a:solidFill>
                <a:schemeClr val="bg1"/>
              </a:solidFill>
              <a:latin typeface="Century Gothic"/>
              <a:ea typeface="Calibri"/>
              <a:cs typeface="Calibri"/>
            </a:endParaRPr>
          </a:p>
          <a:p>
            <a:pPr marL="457200" indent="-457200">
              <a:buFont typeface="Arial"/>
              <a:buChar char="•"/>
            </a:pPr>
            <a:r>
              <a:rPr lang="en-US" sz="2800" dirty="0">
                <a:solidFill>
                  <a:schemeClr val="bg1"/>
                </a:solidFill>
                <a:latin typeface="Century Gothic"/>
                <a:cs typeface="Calibri"/>
              </a:rPr>
              <a:t>Biology</a:t>
            </a:r>
          </a:p>
          <a:p>
            <a:pPr marL="457200" indent="-457200">
              <a:buFont typeface="Arial"/>
              <a:buChar char="•"/>
            </a:pPr>
            <a:r>
              <a:rPr lang="en-US" sz="2800" dirty="0">
                <a:solidFill>
                  <a:schemeClr val="bg1"/>
                </a:solidFill>
                <a:latin typeface="Century Gothic"/>
                <a:cs typeface="Calibri"/>
              </a:rPr>
              <a:t>Chemistry </a:t>
            </a:r>
            <a:endParaRPr lang="en-US" dirty="0">
              <a:solidFill>
                <a:schemeClr val="bg1"/>
              </a:solidFill>
              <a:latin typeface="Century Gothic"/>
              <a:cs typeface="Calibri"/>
            </a:endParaRPr>
          </a:p>
          <a:p>
            <a:pPr marL="457200" indent="-457200">
              <a:buFont typeface="Arial"/>
              <a:buChar char="•"/>
            </a:pPr>
            <a:r>
              <a:rPr lang="en-US" sz="2800" dirty="0">
                <a:solidFill>
                  <a:schemeClr val="bg1"/>
                </a:solidFill>
                <a:latin typeface="Century Gothic"/>
                <a:cs typeface="Calibri"/>
              </a:rPr>
              <a:t>Earth and Environmental Science</a:t>
            </a:r>
            <a:endParaRPr lang="en-US" sz="2800" dirty="0">
              <a:solidFill>
                <a:schemeClr val="bg1"/>
              </a:solidFill>
              <a:latin typeface="Century Gothic"/>
              <a:ea typeface="Calibri"/>
              <a:cs typeface="Calibri"/>
            </a:endParaRPr>
          </a:p>
          <a:p>
            <a:endParaRPr lang="en-US">
              <a:latin typeface="Century Gothic"/>
              <a:cs typeface="Calibri"/>
            </a:endParaRPr>
          </a:p>
        </p:txBody>
      </p:sp>
      <p:pic>
        <p:nvPicPr>
          <p:cNvPr id="21" name="Picture 20" descr="Clipart - Team at Work">
            <a:extLst>
              <a:ext uri="{FF2B5EF4-FFF2-40B4-BE49-F238E27FC236}">
                <a16:creationId xmlns:a16="http://schemas.microsoft.com/office/drawing/2014/main" id="{178524FE-69DB-E3E7-AAA7-7A90887CEA17}"/>
              </a:ext>
            </a:extLst>
          </p:cNvPr>
          <p:cNvPicPr>
            <a:picLocks noChangeAspect="1"/>
          </p:cNvPicPr>
          <p:nvPr/>
        </p:nvPicPr>
        <p:blipFill>
          <a:blip r:embed="rId2"/>
          <a:stretch>
            <a:fillRect/>
          </a:stretch>
        </p:blipFill>
        <p:spPr>
          <a:xfrm>
            <a:off x="2399654" y="17254"/>
            <a:ext cx="1929539" cy="1734881"/>
          </a:xfrm>
          <a:prstGeom prst="rect">
            <a:avLst/>
          </a:prstGeom>
        </p:spPr>
      </p:pic>
      <p:pic>
        <p:nvPicPr>
          <p:cNvPr id="22" name="Picture 21" descr="Church - 4training">
            <a:extLst>
              <a:ext uri="{FF2B5EF4-FFF2-40B4-BE49-F238E27FC236}">
                <a16:creationId xmlns:a16="http://schemas.microsoft.com/office/drawing/2014/main" id="{6280546F-0CE1-EB7C-A4D1-77E855F93281}"/>
              </a:ext>
            </a:extLst>
          </p:cNvPr>
          <p:cNvPicPr>
            <a:picLocks noChangeAspect="1"/>
          </p:cNvPicPr>
          <p:nvPr/>
        </p:nvPicPr>
        <p:blipFill>
          <a:blip r:embed="rId3"/>
          <a:stretch>
            <a:fillRect/>
          </a:stretch>
        </p:blipFill>
        <p:spPr>
          <a:xfrm rot="2580000">
            <a:off x="6677222" y="163676"/>
            <a:ext cx="2081222" cy="2055391"/>
          </a:xfrm>
          <a:prstGeom prst="rect">
            <a:avLst/>
          </a:prstGeom>
        </p:spPr>
      </p:pic>
      <p:pic>
        <p:nvPicPr>
          <p:cNvPr id="7" name="Picture 6" descr="A group of people sitting at tables&#10;&#10;Description automatically generated">
            <a:extLst>
              <a:ext uri="{FF2B5EF4-FFF2-40B4-BE49-F238E27FC236}">
                <a16:creationId xmlns:a16="http://schemas.microsoft.com/office/drawing/2014/main" id="{CF795F3F-9410-E543-43B3-D3757FA81DD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75" t="15000" r="-274" b="-4000"/>
          <a:stretch/>
        </p:blipFill>
        <p:spPr>
          <a:xfrm>
            <a:off x="8872773" y="11691"/>
            <a:ext cx="3335625" cy="2177804"/>
          </a:xfrm>
          <a:prstGeom prst="rect">
            <a:avLst/>
          </a:prstGeom>
        </p:spPr>
      </p:pic>
      <p:pic>
        <p:nvPicPr>
          <p:cNvPr id="11" name="Picture 10" descr="Education">
            <a:extLst>
              <a:ext uri="{FF2B5EF4-FFF2-40B4-BE49-F238E27FC236}">
                <a16:creationId xmlns:a16="http://schemas.microsoft.com/office/drawing/2014/main" id="{3E62E297-A95C-498D-A83E-EAAA1B78E408}"/>
              </a:ext>
            </a:extLst>
          </p:cNvPr>
          <p:cNvPicPr>
            <a:picLocks noChangeAspect="1"/>
          </p:cNvPicPr>
          <p:nvPr/>
        </p:nvPicPr>
        <p:blipFill>
          <a:blip r:embed="rId6"/>
          <a:stretch>
            <a:fillRect/>
          </a:stretch>
        </p:blipFill>
        <p:spPr>
          <a:xfrm>
            <a:off x="8878530" y="2038737"/>
            <a:ext cx="3359015" cy="2497847"/>
          </a:xfrm>
          <a:prstGeom prst="rect">
            <a:avLst/>
          </a:prstGeom>
        </p:spPr>
      </p:pic>
      <p:pic>
        <p:nvPicPr>
          <p:cNvPr id="12" name="Picture 11" descr="A person in a field of green plants&#10;&#10;Description automatically generated">
            <a:extLst>
              <a:ext uri="{FF2B5EF4-FFF2-40B4-BE49-F238E27FC236}">
                <a16:creationId xmlns:a16="http://schemas.microsoft.com/office/drawing/2014/main" id="{30374FC1-7124-CCEB-7160-32849F79981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084" t="6324" r="9055" b="12350"/>
          <a:stretch/>
        </p:blipFill>
        <p:spPr>
          <a:xfrm>
            <a:off x="8875652" y="4331503"/>
            <a:ext cx="3322455" cy="2523914"/>
          </a:xfrm>
          <a:prstGeom prst="rect">
            <a:avLst/>
          </a:prstGeom>
        </p:spPr>
      </p:pic>
      <p:sp>
        <p:nvSpPr>
          <p:cNvPr id="13" name="Footer Placeholder 1">
            <a:extLst>
              <a:ext uri="{FF2B5EF4-FFF2-40B4-BE49-F238E27FC236}">
                <a16:creationId xmlns:a16="http://schemas.microsoft.com/office/drawing/2014/main" id="{FF328F1A-0C54-540D-301E-6E653260F201}"/>
              </a:ext>
            </a:extLst>
          </p:cNvPr>
          <p:cNvSpPr txBox="1">
            <a:spLocks/>
          </p:cNvSpPr>
          <p:nvPr/>
        </p:nvSpPr>
        <p:spPr>
          <a:xfrm rot="18900000" flipH="1">
            <a:off x="4691919" y="4800182"/>
            <a:ext cx="5228093" cy="33290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766"/>
                </a:solidFill>
                <a:latin typeface="Century Gothic"/>
              </a:rPr>
              <a:t>Step into Agriculture</a:t>
            </a:r>
            <a:endParaRPr lang="en-US" sz="2400" b="1">
              <a:solidFill>
                <a:srgbClr val="002766"/>
              </a:solidFill>
              <a:latin typeface="Century Gothic"/>
              <a:cs typeface="Calibri"/>
            </a:endParaRPr>
          </a:p>
        </p:txBody>
      </p:sp>
      <p:grpSp>
        <p:nvGrpSpPr>
          <p:cNvPr id="18" name="Group 17">
            <a:extLst>
              <a:ext uri="{FF2B5EF4-FFF2-40B4-BE49-F238E27FC236}">
                <a16:creationId xmlns:a16="http://schemas.microsoft.com/office/drawing/2014/main" id="{A49042BA-695F-0516-A320-D22AE4B1E6B3}"/>
              </a:ext>
            </a:extLst>
          </p:cNvPr>
          <p:cNvGrpSpPr/>
          <p:nvPr/>
        </p:nvGrpSpPr>
        <p:grpSpPr>
          <a:xfrm>
            <a:off x="-2073" y="816"/>
            <a:ext cx="1557616" cy="6859085"/>
            <a:chOff x="-2073" y="816"/>
            <a:chExt cx="1557616" cy="6859085"/>
          </a:xfrm>
        </p:grpSpPr>
        <p:sp>
          <p:nvSpPr>
            <p:cNvPr id="16" name="object 24">
              <a:extLst>
                <a:ext uri="{FF2B5EF4-FFF2-40B4-BE49-F238E27FC236}">
                  <a16:creationId xmlns:a16="http://schemas.microsoft.com/office/drawing/2014/main" id="{455523AC-E9C5-B890-1412-00EACC9C8FEE}"/>
                </a:ext>
              </a:extLst>
            </p:cNvPr>
            <p:cNvSpPr/>
            <p:nvPr/>
          </p:nvSpPr>
          <p:spPr>
            <a:xfrm rot="16200000">
              <a:off x="-2652808" y="2651551"/>
              <a:ext cx="6859085" cy="1557616"/>
            </a:xfrm>
            <a:custGeom>
              <a:avLst/>
              <a:gdLst/>
              <a:ahLst/>
              <a:cxnLst/>
              <a:rect l="l" t="t" r="r" b="b"/>
              <a:pathLst>
                <a:path w="8329295" h="1028700">
                  <a:moveTo>
                    <a:pt x="8125519" y="1028700"/>
                  </a:moveTo>
                  <a:lnTo>
                    <a:pt x="205082" y="1028700"/>
                  </a:lnTo>
                  <a:lnTo>
                    <a:pt x="158140" y="1023270"/>
                  </a:lnTo>
                  <a:lnTo>
                    <a:pt x="115006" y="1007810"/>
                  </a:lnTo>
                  <a:lnTo>
                    <a:pt x="76922" y="983564"/>
                  </a:lnTo>
                  <a:lnTo>
                    <a:pt x="45136" y="951777"/>
                  </a:lnTo>
                  <a:lnTo>
                    <a:pt x="20890" y="913694"/>
                  </a:lnTo>
                  <a:lnTo>
                    <a:pt x="5429" y="870559"/>
                  </a:lnTo>
                  <a:lnTo>
                    <a:pt x="0" y="823617"/>
                  </a:lnTo>
                  <a:lnTo>
                    <a:pt x="0" y="5197"/>
                  </a:lnTo>
                  <a:lnTo>
                    <a:pt x="601" y="0"/>
                  </a:lnTo>
                  <a:lnTo>
                    <a:pt x="8328877" y="0"/>
                  </a:lnTo>
                  <a:lnTo>
                    <a:pt x="8328877" y="838540"/>
                  </a:lnTo>
                  <a:lnTo>
                    <a:pt x="8309712" y="913694"/>
                  </a:lnTo>
                  <a:lnTo>
                    <a:pt x="8285467" y="951777"/>
                  </a:lnTo>
                  <a:lnTo>
                    <a:pt x="8253680" y="983564"/>
                  </a:lnTo>
                  <a:lnTo>
                    <a:pt x="8215596" y="1007810"/>
                  </a:lnTo>
                  <a:lnTo>
                    <a:pt x="8172461" y="1023270"/>
                  </a:lnTo>
                  <a:lnTo>
                    <a:pt x="8125519" y="1028700"/>
                  </a:lnTo>
                  <a:close/>
                </a:path>
              </a:pathLst>
            </a:custGeom>
            <a:solidFill>
              <a:srgbClr val="00B0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TextBox 2">
              <a:extLst>
                <a:ext uri="{FF2B5EF4-FFF2-40B4-BE49-F238E27FC236}">
                  <a16:creationId xmlns:a16="http://schemas.microsoft.com/office/drawing/2014/main" id="{C978F5B5-ADF5-5CCD-ECA3-E74FE015E007}"/>
                </a:ext>
              </a:extLst>
            </p:cNvPr>
            <p:cNvSpPr txBox="1"/>
            <p:nvPr/>
          </p:nvSpPr>
          <p:spPr>
            <a:xfrm rot="16200000">
              <a:off x="-2398377" y="2824627"/>
              <a:ext cx="6351490" cy="12122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a:solidFill>
                    <a:schemeClr val="bg1"/>
                  </a:solidFill>
                  <a:latin typeface="Century Gothic"/>
                  <a:cs typeface="Calibri"/>
                </a:rPr>
                <a:t>Select</a:t>
              </a:r>
              <a:r>
                <a:rPr lang="en-US" sz="5600" b="1">
                  <a:solidFill>
                    <a:schemeClr val="bg1"/>
                  </a:solidFill>
                  <a:latin typeface="Century Gothic"/>
                  <a:cs typeface="Calibri"/>
                </a:rPr>
                <a:t> </a:t>
              </a:r>
              <a:r>
                <a:rPr lang="en-US" sz="5000" b="1">
                  <a:solidFill>
                    <a:schemeClr val="bg1"/>
                  </a:solidFill>
                  <a:latin typeface="Century Gothic"/>
                  <a:cs typeface="Calibri"/>
                </a:rPr>
                <a:t>Agriculture</a:t>
              </a:r>
              <a:r>
                <a:rPr lang="en-US" sz="5600" b="1">
                  <a:solidFill>
                    <a:schemeClr val="bg1"/>
                  </a:solidFill>
                  <a:latin typeface="Century Gothic"/>
                  <a:cs typeface="Calibri"/>
                </a:rPr>
                <a:t>...</a:t>
              </a:r>
            </a:p>
          </p:txBody>
        </p:sp>
      </p:grpSp>
    </p:spTree>
    <p:extLst>
      <p:ext uri="{BB962C8B-B14F-4D97-AF65-F5344CB8AC3E}">
        <p14:creationId xmlns:p14="http://schemas.microsoft.com/office/powerpoint/2010/main" val="121524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1273</Words>
  <Application>Microsoft Office PowerPoint</Application>
  <PresentationFormat>Widescreen</PresentationFormat>
  <Paragraphs>191</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Gow</dc:creator>
  <cp:lastModifiedBy>Ingrid Gow</cp:lastModifiedBy>
  <cp:revision>47</cp:revision>
  <dcterms:created xsi:type="dcterms:W3CDTF">2023-08-22T01:07:35Z</dcterms:created>
  <dcterms:modified xsi:type="dcterms:W3CDTF">2023-10-15T23:14:29Z</dcterms:modified>
</cp:coreProperties>
</file>