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265" r:id="rId2"/>
    <p:sldId id="257" r:id="rId3"/>
    <p:sldId id="266" r:id="rId4"/>
    <p:sldId id="292" r:id="rId5"/>
    <p:sldId id="293" r:id="rId6"/>
    <p:sldId id="294" r:id="rId7"/>
    <p:sldId id="298" r:id="rId8"/>
    <p:sldId id="296" r:id="rId9"/>
    <p:sldId id="297" r:id="rId10"/>
    <p:sldId id="295" r:id="rId11"/>
    <p:sldId id="299" r:id="rId12"/>
    <p:sldId id="300" r:id="rId13"/>
    <p:sldId id="301" r:id="rId14"/>
    <p:sldId id="302" r:id="rId15"/>
    <p:sldId id="303" r:id="rId16"/>
    <p:sldId id="304" r:id="rId17"/>
    <p:sldId id="305" r:id="rId18"/>
    <p:sldId id="306" r:id="rId19"/>
    <p:sldId id="307" r:id="rId20"/>
    <p:sldId id="308" r:id="rId21"/>
    <p:sldId id="309" r:id="rId22"/>
    <p:sldId id="289" r:id="rId23"/>
  </p:sldIdLst>
  <p:sldSz cx="6858000" cy="9906000" type="A4"/>
  <p:notesSz cx="6858000" cy="9144000"/>
  <p:embeddedFontLst>
    <p:embeddedFont>
      <p:font typeface="Avenir Next" panose="020B0503020202020204" pitchFamily="34" charset="0"/>
      <p:regular r:id="rId25"/>
      <p:bold r:id="rId26"/>
      <p:italic r:id="rId27"/>
      <p:boldItalic r:id="rId28"/>
    </p:embeddedFont>
    <p:embeddedFont>
      <p:font typeface="Barlow Condensed" panose="020F050202020403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Montserrat" pitchFamily="2" charset="77"/>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53"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F00"/>
    <a:srgbClr val="8BA9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96664F-B724-4A04-95A9-84BDF5990D48}">
  <a:tblStyle styleId="{0C96664F-B724-4A04-95A9-84BDF5990D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1"/>
    <p:restoredTop sz="94694"/>
  </p:normalViewPr>
  <p:slideViewPr>
    <p:cSldViewPr snapToGrid="0">
      <p:cViewPr varScale="1">
        <p:scale>
          <a:sx n="84" d="100"/>
          <a:sy n="84" d="100"/>
        </p:scale>
        <p:origin x="3224" y="168"/>
      </p:cViewPr>
      <p:guideLst>
        <p:guide orient="horz" pos="315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55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16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8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748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58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67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973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647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372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28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236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011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50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6188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11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33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8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42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81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41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1_Scrapbook_Template_SlidesMania_1" preserve="1">
  <p:cSld name="72_Scrapbook_Template_SlidesMania_1">
    <p:bg>
      <p:bgPr>
        <a:solidFill>
          <a:srgbClr val="FFFFFF"/>
        </a:solidFill>
        <a:effectLst/>
      </p:bgPr>
    </p:bg>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48386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1_Scrapbook_Template_SlidesMania_2 1">
  <p:cSld name="0071_Scrapbook_Template_SlidesMania_2_1">
    <p:bg>
      <p:bgPr>
        <a:solidFill>
          <a:srgbClr val="434343"/>
        </a:solidFill>
        <a:effectLst/>
      </p:bgPr>
    </p:bg>
    <p:spTree>
      <p:nvGrpSpPr>
        <p:cNvPr id="1" name="Shape 128"/>
        <p:cNvGrpSpPr/>
        <p:nvPr/>
      </p:nvGrpSpPr>
      <p:grpSpPr>
        <a:xfrm>
          <a:off x="0" y="0"/>
          <a:ext cx="0" cy="0"/>
          <a:chOff x="0" y="0"/>
          <a:chExt cx="0" cy="0"/>
        </a:xfrm>
      </p:grpSpPr>
      <p:sp>
        <p:nvSpPr>
          <p:cNvPr id="140" name="Google Shape;140;p4"/>
          <p:cNvSpPr/>
          <p:nvPr/>
        </p:nvSpPr>
        <p:spPr>
          <a:xfrm rot="-5400000">
            <a:off x="-269845" y="861487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1" name="Google Shape;141;p4"/>
          <p:cNvSpPr/>
          <p:nvPr/>
        </p:nvSpPr>
        <p:spPr>
          <a:xfrm>
            <a:off x="59297" y="0"/>
            <a:ext cx="6798703" cy="9917596"/>
          </a:xfrm>
          <a:prstGeom prst="rect">
            <a:avLst/>
          </a:prstGeom>
          <a:solidFill>
            <a:srgbClr val="F3F3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l" rtl="0">
              <a:spcBef>
                <a:spcPts val="0"/>
              </a:spcBef>
              <a:spcAft>
                <a:spcPts val="0"/>
              </a:spcAft>
              <a:buNone/>
            </a:pPr>
            <a:endParaRPr sz="2022"/>
          </a:p>
        </p:txBody>
      </p:sp>
      <p:sp>
        <p:nvSpPr>
          <p:cNvPr id="142" name="Google Shape;142;p4"/>
          <p:cNvSpPr/>
          <p:nvPr/>
        </p:nvSpPr>
        <p:spPr>
          <a:xfrm rot="-5400000">
            <a:off x="-271606" y="71545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3" name="Google Shape;143;p4"/>
          <p:cNvSpPr/>
          <p:nvPr/>
        </p:nvSpPr>
        <p:spPr>
          <a:xfrm rot="-5400000">
            <a:off x="-269845" y="559344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4" name="Google Shape;144;p4"/>
          <p:cNvSpPr/>
          <p:nvPr/>
        </p:nvSpPr>
        <p:spPr>
          <a:xfrm rot="-5400000">
            <a:off x="-277136" y="402554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5" name="Google Shape;145;p4"/>
          <p:cNvSpPr/>
          <p:nvPr/>
        </p:nvSpPr>
        <p:spPr>
          <a:xfrm rot="-5400000">
            <a:off x="-271941" y="246676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6" name="Google Shape;146;p4"/>
          <p:cNvSpPr/>
          <p:nvPr/>
        </p:nvSpPr>
        <p:spPr>
          <a:xfrm rot="-5400000">
            <a:off x="-273701" y="913927"/>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7" name="Google Shape;147;p4"/>
          <p:cNvSpPr/>
          <p:nvPr/>
        </p:nvSpPr>
        <p:spPr>
          <a:xfrm rot="-5400000">
            <a:off x="-271941" y="7853157"/>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8" name="Google Shape;148;p4"/>
          <p:cNvSpPr/>
          <p:nvPr/>
        </p:nvSpPr>
        <p:spPr>
          <a:xfrm rot="-5400000">
            <a:off x="-273701" y="640704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9" name="Google Shape;149;p4"/>
          <p:cNvSpPr/>
          <p:nvPr/>
        </p:nvSpPr>
        <p:spPr>
          <a:xfrm rot="-5400000">
            <a:off x="-271941" y="48459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0" name="Google Shape;150;p4"/>
          <p:cNvSpPr/>
          <p:nvPr/>
        </p:nvSpPr>
        <p:spPr>
          <a:xfrm rot="-5400000">
            <a:off x="-279231" y="329223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1" name="Google Shape;151;p4"/>
          <p:cNvSpPr/>
          <p:nvPr/>
        </p:nvSpPr>
        <p:spPr>
          <a:xfrm rot="-5400000">
            <a:off x="-274036" y="170505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2" name="Google Shape;152;p4"/>
          <p:cNvSpPr/>
          <p:nvPr/>
        </p:nvSpPr>
        <p:spPr>
          <a:xfrm rot="-5400000">
            <a:off x="-275796" y="13629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3" name="Google Shape;153;p4"/>
          <p:cNvSpPr/>
          <p:nvPr/>
        </p:nvSpPr>
        <p:spPr>
          <a:xfrm rot="-5400000">
            <a:off x="-269177" y="933284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4" name="Google Shape;154;p4"/>
          <p:cNvSpPr/>
          <p:nvPr/>
        </p:nvSpPr>
        <p:spPr>
          <a:xfrm rot="-5400000">
            <a:off x="-33858" y="860066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5" name="Google Shape;155;p4"/>
          <p:cNvSpPr/>
          <p:nvPr/>
        </p:nvSpPr>
        <p:spPr>
          <a:xfrm rot="-5400000">
            <a:off x="-41149" y="71403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6" name="Google Shape;156;p4"/>
          <p:cNvSpPr/>
          <p:nvPr/>
        </p:nvSpPr>
        <p:spPr>
          <a:xfrm rot="-5400000">
            <a:off x="-33858" y="559344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1149" y="401134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8" name="Google Shape;158;p4"/>
          <p:cNvSpPr/>
          <p:nvPr/>
        </p:nvSpPr>
        <p:spPr>
          <a:xfrm rot="-5400000">
            <a:off x="-35953" y="2452567"/>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9" name="Google Shape;159;p4"/>
          <p:cNvSpPr/>
          <p:nvPr/>
        </p:nvSpPr>
        <p:spPr>
          <a:xfrm rot="-5400000">
            <a:off x="-2051" y="720634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0" name="Google Shape;160;p4"/>
          <p:cNvSpPr/>
          <p:nvPr/>
        </p:nvSpPr>
        <p:spPr>
          <a:xfrm rot="-5400000">
            <a:off x="-4816" y="706625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1" name="Google Shape;161;p4"/>
          <p:cNvSpPr/>
          <p:nvPr/>
        </p:nvSpPr>
        <p:spPr>
          <a:xfrm rot="-5400000">
            <a:off x="-4817" y="5647763"/>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2" name="Google Shape;162;p4"/>
          <p:cNvSpPr/>
          <p:nvPr/>
        </p:nvSpPr>
        <p:spPr>
          <a:xfrm rot="-5400000">
            <a:off x="-2051" y="5507675"/>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3" name="Google Shape;163;p4"/>
          <p:cNvSpPr/>
          <p:nvPr/>
        </p:nvSpPr>
        <p:spPr>
          <a:xfrm rot="-5400000">
            <a:off x="-4816" y="408574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4" name="Google Shape;164;p4"/>
          <p:cNvSpPr/>
          <p:nvPr/>
        </p:nvSpPr>
        <p:spPr>
          <a:xfrm rot="-5400000">
            <a:off x="-7580" y="394565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5" name="Google Shape;165;p4"/>
          <p:cNvSpPr/>
          <p:nvPr/>
        </p:nvSpPr>
        <p:spPr>
          <a:xfrm rot="-5400000">
            <a:off x="-2051" y="2527167"/>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6" name="Google Shape;166;p4"/>
          <p:cNvSpPr/>
          <p:nvPr/>
        </p:nvSpPr>
        <p:spPr>
          <a:xfrm rot="-5400000">
            <a:off x="-4816" y="2387079"/>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7" name="Google Shape;167;p4"/>
          <p:cNvSpPr/>
          <p:nvPr/>
        </p:nvSpPr>
        <p:spPr>
          <a:xfrm rot="-5400000">
            <a:off x="-43244" y="8997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8" name="Google Shape;168;p4"/>
          <p:cNvSpPr/>
          <p:nvPr/>
        </p:nvSpPr>
        <p:spPr>
          <a:xfrm rot="-5400000">
            <a:off x="-2051" y="94879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9" name="Google Shape;169;p4"/>
          <p:cNvSpPr/>
          <p:nvPr/>
        </p:nvSpPr>
        <p:spPr>
          <a:xfrm rot="-5400000">
            <a:off x="-4816" y="80870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0" name="Google Shape;170;p4"/>
          <p:cNvSpPr/>
          <p:nvPr/>
        </p:nvSpPr>
        <p:spPr>
          <a:xfrm rot="-5400000">
            <a:off x="-15876" y="8663145"/>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1" name="Google Shape;171;p4"/>
          <p:cNvSpPr/>
          <p:nvPr/>
        </p:nvSpPr>
        <p:spPr>
          <a:xfrm rot="-5400000">
            <a:off x="-13110" y="8523057"/>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2" name="Google Shape;172;p4"/>
          <p:cNvSpPr/>
          <p:nvPr/>
        </p:nvSpPr>
        <p:spPr>
          <a:xfrm rot="-5400000">
            <a:off x="-35953" y="783895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3" name="Google Shape;173;p4"/>
          <p:cNvSpPr/>
          <p:nvPr/>
        </p:nvSpPr>
        <p:spPr>
          <a:xfrm rot="-5400000">
            <a:off x="-43244" y="63928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4" name="Google Shape;174;p4"/>
          <p:cNvSpPr/>
          <p:nvPr/>
        </p:nvSpPr>
        <p:spPr>
          <a:xfrm rot="-5400000">
            <a:off x="-35953" y="483173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5" name="Google Shape;175;p4"/>
          <p:cNvSpPr/>
          <p:nvPr/>
        </p:nvSpPr>
        <p:spPr>
          <a:xfrm rot="-5400000">
            <a:off x="-43244" y="32780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6" name="Google Shape;176;p4"/>
          <p:cNvSpPr/>
          <p:nvPr/>
        </p:nvSpPr>
        <p:spPr>
          <a:xfrm rot="-5400000">
            <a:off x="-38049" y="16908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7" name="Google Shape;177;p4"/>
          <p:cNvSpPr/>
          <p:nvPr/>
        </p:nvSpPr>
        <p:spPr>
          <a:xfrm rot="-5400000">
            <a:off x="-4146" y="6444629"/>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8" name="Google Shape;178;p4"/>
          <p:cNvSpPr/>
          <p:nvPr/>
        </p:nvSpPr>
        <p:spPr>
          <a:xfrm rot="-5400000">
            <a:off x="-6911" y="6304541"/>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9" name="Google Shape;179;p4"/>
          <p:cNvSpPr/>
          <p:nvPr/>
        </p:nvSpPr>
        <p:spPr>
          <a:xfrm rot="-5400000">
            <a:off x="-6912" y="4886050"/>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0" name="Google Shape;180;p4"/>
          <p:cNvSpPr/>
          <p:nvPr/>
        </p:nvSpPr>
        <p:spPr>
          <a:xfrm rot="-5400000">
            <a:off x="-4146" y="474596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1" name="Google Shape;181;p4"/>
          <p:cNvSpPr/>
          <p:nvPr/>
        </p:nvSpPr>
        <p:spPr>
          <a:xfrm rot="-5400000">
            <a:off x="-6911" y="332403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2" name="Google Shape;182;p4"/>
          <p:cNvSpPr/>
          <p:nvPr/>
        </p:nvSpPr>
        <p:spPr>
          <a:xfrm rot="-5400000">
            <a:off x="-9676" y="318394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3" name="Google Shape;183;p4"/>
          <p:cNvSpPr/>
          <p:nvPr/>
        </p:nvSpPr>
        <p:spPr>
          <a:xfrm rot="-5400000">
            <a:off x="-4146" y="176545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4" name="Google Shape;184;p4"/>
          <p:cNvSpPr/>
          <p:nvPr/>
        </p:nvSpPr>
        <p:spPr>
          <a:xfrm rot="-5400000">
            <a:off x="-6911" y="162536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5" name="Google Shape;185;p4"/>
          <p:cNvSpPr/>
          <p:nvPr/>
        </p:nvSpPr>
        <p:spPr>
          <a:xfrm rot="-5400000">
            <a:off x="-39809" y="12208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6" name="Google Shape;186;p4"/>
          <p:cNvSpPr/>
          <p:nvPr/>
        </p:nvSpPr>
        <p:spPr>
          <a:xfrm rot="-5400000">
            <a:off x="1384" y="17287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7" name="Google Shape;187;p4"/>
          <p:cNvSpPr/>
          <p:nvPr/>
        </p:nvSpPr>
        <p:spPr>
          <a:xfrm rot="-5400000">
            <a:off x="-6911" y="32790"/>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8" name="Google Shape;188;p4"/>
          <p:cNvSpPr/>
          <p:nvPr/>
        </p:nvSpPr>
        <p:spPr>
          <a:xfrm rot="-5400000">
            <a:off x="-17971" y="790143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9" name="Google Shape;189;p4"/>
          <p:cNvSpPr/>
          <p:nvPr/>
        </p:nvSpPr>
        <p:spPr>
          <a:xfrm rot="-5400000">
            <a:off x="-15205" y="776134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90" name="Google Shape;190;p4"/>
          <p:cNvSpPr/>
          <p:nvPr/>
        </p:nvSpPr>
        <p:spPr>
          <a:xfrm rot="-5400000">
            <a:off x="-33190" y="9318647"/>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91" name="Google Shape;191;p4"/>
          <p:cNvSpPr/>
          <p:nvPr/>
        </p:nvSpPr>
        <p:spPr>
          <a:xfrm rot="-5400000">
            <a:off x="-15207" y="9381123"/>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92" name="Google Shape;192;p4"/>
          <p:cNvSpPr/>
          <p:nvPr/>
        </p:nvSpPr>
        <p:spPr>
          <a:xfrm rot="-5400000">
            <a:off x="-12441" y="9241035"/>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1_Scrapbook_Template_SlidesMania_2 1 1">
  <p:cSld name="0071_Scrapbook_Template_SlidesMania_2_1_1">
    <p:bg>
      <p:bgPr>
        <a:solidFill>
          <a:srgbClr val="434343"/>
        </a:solidFill>
        <a:effectLst/>
      </p:bgPr>
    </p:bg>
    <p:spTree>
      <p:nvGrpSpPr>
        <p:cNvPr id="1" name="Shape 261"/>
        <p:cNvGrpSpPr/>
        <p:nvPr/>
      </p:nvGrpSpPr>
      <p:grpSpPr>
        <a:xfrm>
          <a:off x="0" y="0"/>
          <a:ext cx="0" cy="0"/>
          <a:chOff x="0" y="0"/>
          <a:chExt cx="0" cy="0"/>
        </a:xfrm>
      </p:grpSpPr>
      <p:sp>
        <p:nvSpPr>
          <p:cNvPr id="262" name="Google Shape;262;p6"/>
          <p:cNvSpPr txBox="1"/>
          <p:nvPr/>
        </p:nvSpPr>
        <p:spPr>
          <a:xfrm>
            <a:off x="6119523" y="143759"/>
            <a:ext cx="686475" cy="671233"/>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1</a:t>
            </a:r>
            <a:endParaRPr sz="2600" b="1">
              <a:latin typeface="Montserrat"/>
              <a:ea typeface="Montserrat"/>
              <a:cs typeface="Montserrat"/>
              <a:sym typeface="Montserrat"/>
            </a:endParaRPr>
          </a:p>
        </p:txBody>
      </p:sp>
      <p:sp>
        <p:nvSpPr>
          <p:cNvPr id="263" name="Google Shape;263;p6"/>
          <p:cNvSpPr txBox="1"/>
          <p:nvPr/>
        </p:nvSpPr>
        <p:spPr>
          <a:xfrm>
            <a:off x="6119523" y="995295"/>
            <a:ext cx="686475" cy="671233"/>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2</a:t>
            </a:r>
            <a:endParaRPr sz="2600" b="1">
              <a:latin typeface="Montserrat"/>
              <a:ea typeface="Montserrat"/>
              <a:cs typeface="Montserrat"/>
              <a:sym typeface="Montserrat"/>
            </a:endParaRPr>
          </a:p>
        </p:txBody>
      </p:sp>
      <p:sp>
        <p:nvSpPr>
          <p:cNvPr id="264" name="Google Shape;264;p6"/>
          <p:cNvSpPr txBox="1"/>
          <p:nvPr/>
        </p:nvSpPr>
        <p:spPr>
          <a:xfrm>
            <a:off x="6119523" y="1882328"/>
            <a:ext cx="686475" cy="671233"/>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3</a:t>
            </a:r>
            <a:endParaRPr sz="2600" b="1">
              <a:latin typeface="Montserrat"/>
              <a:ea typeface="Montserrat"/>
              <a:cs typeface="Montserrat"/>
              <a:sym typeface="Montserrat"/>
            </a:endParaRPr>
          </a:p>
        </p:txBody>
      </p:sp>
      <p:sp>
        <p:nvSpPr>
          <p:cNvPr id="265" name="Google Shape;265;p6"/>
          <p:cNvSpPr txBox="1"/>
          <p:nvPr/>
        </p:nvSpPr>
        <p:spPr>
          <a:xfrm>
            <a:off x="6068391" y="2765065"/>
            <a:ext cx="737606" cy="671233"/>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4</a:t>
            </a:r>
            <a:endParaRPr sz="2600" b="1">
              <a:latin typeface="Montserrat"/>
              <a:ea typeface="Montserrat"/>
              <a:cs typeface="Montserrat"/>
              <a:sym typeface="Montserrat"/>
            </a:endParaRPr>
          </a:p>
        </p:txBody>
      </p:sp>
      <p:sp>
        <p:nvSpPr>
          <p:cNvPr id="266" name="Google Shape;266;p6"/>
          <p:cNvSpPr txBox="1"/>
          <p:nvPr/>
        </p:nvSpPr>
        <p:spPr>
          <a:xfrm>
            <a:off x="6119523" y="3656431"/>
            <a:ext cx="686475" cy="671233"/>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5</a:t>
            </a:r>
            <a:endParaRPr sz="2600" b="1">
              <a:latin typeface="Montserrat"/>
              <a:ea typeface="Montserrat"/>
              <a:cs typeface="Montserrat"/>
              <a:sym typeface="Montserrat"/>
            </a:endParaRPr>
          </a:p>
        </p:txBody>
      </p:sp>
      <p:sp>
        <p:nvSpPr>
          <p:cNvPr id="267" name="Google Shape;267;p6"/>
          <p:cNvSpPr txBox="1"/>
          <p:nvPr/>
        </p:nvSpPr>
        <p:spPr>
          <a:xfrm>
            <a:off x="6119523" y="4547292"/>
            <a:ext cx="686475" cy="671233"/>
          </a:xfrm>
          <a:prstGeom prst="rect">
            <a:avLst/>
          </a:prstGeom>
          <a:solidFill>
            <a:srgbClr val="F9CB9C"/>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6</a:t>
            </a:r>
            <a:endParaRPr sz="2600" b="1">
              <a:latin typeface="Montserrat"/>
              <a:ea typeface="Montserrat"/>
              <a:cs typeface="Montserrat"/>
              <a:sym typeface="Montserrat"/>
            </a:endParaRPr>
          </a:p>
        </p:txBody>
      </p:sp>
      <p:sp>
        <p:nvSpPr>
          <p:cNvPr id="268" name="Google Shape;268;p6"/>
          <p:cNvSpPr txBox="1"/>
          <p:nvPr/>
        </p:nvSpPr>
        <p:spPr>
          <a:xfrm>
            <a:off x="6119523" y="5475492"/>
            <a:ext cx="686475" cy="671233"/>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7</a:t>
            </a:r>
            <a:endParaRPr sz="2600" b="1">
              <a:latin typeface="Montserrat"/>
              <a:ea typeface="Montserrat"/>
              <a:cs typeface="Montserrat"/>
              <a:sym typeface="Montserrat"/>
            </a:endParaRPr>
          </a:p>
        </p:txBody>
      </p:sp>
      <p:sp>
        <p:nvSpPr>
          <p:cNvPr id="269" name="Google Shape;269;p6"/>
          <p:cNvSpPr txBox="1"/>
          <p:nvPr/>
        </p:nvSpPr>
        <p:spPr>
          <a:xfrm>
            <a:off x="6068335" y="6374334"/>
            <a:ext cx="737606" cy="671233"/>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8</a:t>
            </a:r>
            <a:endParaRPr sz="2600" b="1">
              <a:latin typeface="Montserrat"/>
              <a:ea typeface="Montserrat"/>
              <a:cs typeface="Montserrat"/>
              <a:sym typeface="Montserrat"/>
            </a:endParaRPr>
          </a:p>
        </p:txBody>
      </p:sp>
      <p:sp>
        <p:nvSpPr>
          <p:cNvPr id="270" name="Google Shape;270;p6"/>
          <p:cNvSpPr txBox="1"/>
          <p:nvPr/>
        </p:nvSpPr>
        <p:spPr>
          <a:xfrm>
            <a:off x="6119523" y="7273175"/>
            <a:ext cx="686475" cy="671233"/>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9</a:t>
            </a:r>
            <a:endParaRPr sz="2600" b="1">
              <a:latin typeface="Montserrat"/>
              <a:ea typeface="Montserrat"/>
              <a:cs typeface="Montserrat"/>
              <a:sym typeface="Montserrat"/>
            </a:endParaRPr>
          </a:p>
        </p:txBody>
      </p:sp>
      <p:sp>
        <p:nvSpPr>
          <p:cNvPr id="271" name="Google Shape;271;p6"/>
          <p:cNvSpPr txBox="1"/>
          <p:nvPr/>
        </p:nvSpPr>
        <p:spPr>
          <a:xfrm>
            <a:off x="6119523" y="8114420"/>
            <a:ext cx="686475" cy="671233"/>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455" b="1">
                <a:latin typeface="Montserrat"/>
                <a:ea typeface="Montserrat"/>
                <a:cs typeface="Montserrat"/>
                <a:sym typeface="Montserrat"/>
              </a:rPr>
              <a:t>Week  10</a:t>
            </a:r>
            <a:endParaRPr sz="2455" b="1">
              <a:latin typeface="Montserrat"/>
              <a:ea typeface="Montserrat"/>
              <a:cs typeface="Montserrat"/>
              <a:sym typeface="Montserrat"/>
            </a:endParaRPr>
          </a:p>
        </p:txBody>
      </p:sp>
      <p:sp>
        <p:nvSpPr>
          <p:cNvPr id="272" name="Google Shape;272;p6"/>
          <p:cNvSpPr txBox="1"/>
          <p:nvPr/>
        </p:nvSpPr>
        <p:spPr>
          <a:xfrm>
            <a:off x="6119523" y="9070859"/>
            <a:ext cx="686475" cy="671233"/>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a:t>
            </a:r>
            <a:r>
              <a:rPr lang="es-ES" sz="2600" b="1" u="sng">
                <a:solidFill>
                  <a:schemeClr val="hlink"/>
                </a:solidFill>
                <a:latin typeface="Montserrat"/>
                <a:ea typeface="Montserrat"/>
                <a:cs typeface="Montserrat"/>
                <a:sym typeface="Montserrat"/>
                <a:hlinkClick r:id="" action="ppaction://noaction"/>
              </a:rPr>
              <a:t>Slide 13</a:t>
            </a:r>
            <a:r>
              <a:rPr lang="es-ES" sz="2600" b="1">
                <a:latin typeface="Montserrat"/>
                <a:ea typeface="Montserrat"/>
                <a:cs typeface="Montserrat"/>
                <a:sym typeface="Montserrat"/>
              </a:rPr>
              <a:t>k  11</a:t>
            </a:r>
            <a:endParaRPr sz="2600" b="1">
              <a:latin typeface="Montserrat"/>
              <a:ea typeface="Montserrat"/>
              <a:cs typeface="Montserrat"/>
              <a:sym typeface="Montserrat"/>
            </a:endParaRPr>
          </a:p>
        </p:txBody>
      </p:sp>
      <p:sp>
        <p:nvSpPr>
          <p:cNvPr id="273" name="Google Shape;273;p6"/>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74" name="Google Shape;274;p6"/>
          <p:cNvSpPr/>
          <p:nvPr/>
        </p:nvSpPr>
        <p:spPr>
          <a:xfrm>
            <a:off x="1779118" y="55792"/>
            <a:ext cx="3160519" cy="9654233"/>
          </a:xfrm>
          <a:prstGeom prst="rect">
            <a:avLst/>
          </a:prstGeom>
          <a:solidFill>
            <a:srgbClr val="F3F3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l" rtl="0">
              <a:spcBef>
                <a:spcPts val="0"/>
              </a:spcBef>
              <a:spcAft>
                <a:spcPts val="0"/>
              </a:spcAft>
              <a:buNone/>
            </a:pPr>
            <a:endParaRPr sz="2022"/>
          </a:p>
        </p:txBody>
      </p:sp>
      <p:sp>
        <p:nvSpPr>
          <p:cNvPr id="275" name="Google Shape;275;p6"/>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76" name="Google Shape;276;p6"/>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77" name="Google Shape;277;p6"/>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78" name="Google Shape;278;p6"/>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79" name="Google Shape;279;p6"/>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0" name="Google Shape;280;p6"/>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1" name="Google Shape;281;p6"/>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2" name="Google Shape;282;p6"/>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3" name="Google Shape;283;p6"/>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4" name="Google Shape;284;p6"/>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5" name="Google Shape;285;p6"/>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6" name="Google Shape;286;p6"/>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7" name="Google Shape;287;p6"/>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8" name="Google Shape;288;p6"/>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9" name="Google Shape;289;p6"/>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0" name="Google Shape;290;p6"/>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1" name="Google Shape;291;p6"/>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2" name="Google Shape;292;p6"/>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3" name="Google Shape;293;p6"/>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4" name="Google Shape;294;p6"/>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5" name="Google Shape;295;p6"/>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6" name="Google Shape;296;p6"/>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7" name="Google Shape;297;p6"/>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8" name="Google Shape;298;p6"/>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9" name="Google Shape;299;p6"/>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0" name="Google Shape;300;p6"/>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1" name="Google Shape;301;p6"/>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2" name="Google Shape;302;p6"/>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3" name="Google Shape;303;p6"/>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4" name="Google Shape;304;p6"/>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5" name="Google Shape;305;p6"/>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6" name="Google Shape;306;p6"/>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7" name="Google Shape;307;p6"/>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8" name="Google Shape;308;p6"/>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9" name="Google Shape;309;p6"/>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0" name="Google Shape;310;p6"/>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1" name="Google Shape;311;p6"/>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2" name="Google Shape;312;p6"/>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3" name="Google Shape;313;p6"/>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4" name="Google Shape;314;p6"/>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5" name="Google Shape;315;p6"/>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6" name="Google Shape;316;p6"/>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7" name="Google Shape;317;p6"/>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8" name="Google Shape;318;p6"/>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9" name="Google Shape;319;p6"/>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0" name="Google Shape;320;p6"/>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1" name="Google Shape;321;p6"/>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2" name="Google Shape;322;p6"/>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3" name="Google Shape;323;p6"/>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4" name="Google Shape;324;p6"/>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5" name="Google Shape;325;p6"/>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6" name="Google Shape;326;p6"/>
          <p:cNvSpPr txBox="1"/>
          <p:nvPr/>
        </p:nvSpPr>
        <p:spPr>
          <a:xfrm>
            <a:off x="676547" y="2253840"/>
            <a:ext cx="2560444" cy="1882833"/>
          </a:xfrm>
          <a:prstGeom prst="rect">
            <a:avLst/>
          </a:prstGeom>
          <a:noFill/>
          <a:ln>
            <a:noFill/>
          </a:ln>
        </p:spPr>
        <p:txBody>
          <a:bodyPr spcFirstLastPara="1" wrap="square" lIns="132058" tIns="132058" rIns="132058" bIns="132058" anchor="ctr" anchorCtr="0">
            <a:noAutofit/>
          </a:bodyPr>
          <a:lstStyle/>
          <a:p>
            <a:pPr marL="0" lvl="0" indent="0" algn="ctr" rtl="0">
              <a:spcBef>
                <a:spcPts val="0"/>
              </a:spcBef>
              <a:spcAft>
                <a:spcPts val="0"/>
              </a:spcAft>
              <a:buNone/>
            </a:pPr>
            <a:r>
              <a:rPr lang="es-ES" sz="4333" b="1">
                <a:latin typeface="Montserrat"/>
                <a:ea typeface="Montserrat"/>
                <a:cs typeface="Montserrat"/>
                <a:sym typeface="Montserrat"/>
              </a:rPr>
              <a:t>This learning log belongs to:</a:t>
            </a:r>
            <a:endParaRPr sz="4333" b="1">
              <a:latin typeface="Montserrat"/>
              <a:ea typeface="Montserrat"/>
              <a:cs typeface="Montserrat"/>
              <a:sym typeface="Montserrat"/>
            </a:endParaRPr>
          </a:p>
        </p:txBody>
      </p:sp>
      <p:cxnSp>
        <p:nvCxnSpPr>
          <p:cNvPr id="327" name="Google Shape;327;p6"/>
          <p:cNvCxnSpPr/>
          <p:nvPr/>
        </p:nvCxnSpPr>
        <p:spPr>
          <a:xfrm rot="10800000" flipH="1">
            <a:off x="1753988" y="5127887"/>
            <a:ext cx="2289769" cy="14733"/>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1_Scrapbook_Template_SlidesMania_5">
  <p:cSld name="0071_Scrapbook_Template_SlidesMania_5">
    <p:bg>
      <p:bgPr>
        <a:solidFill>
          <a:srgbClr val="B55475"/>
        </a:solidFill>
        <a:effectLst/>
      </p:bgPr>
    </p:bg>
    <p:spTree>
      <p:nvGrpSpPr>
        <p:cNvPr id="1" name="Shape 328"/>
        <p:cNvGrpSpPr/>
        <p:nvPr/>
      </p:nvGrpSpPr>
      <p:grpSpPr>
        <a:xfrm>
          <a:off x="0" y="0"/>
          <a:ext cx="0" cy="0"/>
          <a:chOff x="0" y="0"/>
          <a:chExt cx="0" cy="0"/>
        </a:xfrm>
      </p:grpSpPr>
      <p:pic>
        <p:nvPicPr>
          <p:cNvPr id="329" name="Google Shape;329;p7"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0267" y="136181"/>
            <a:ext cx="3295835" cy="9653577"/>
          </a:xfrm>
          <a:prstGeom prst="rect">
            <a:avLst/>
          </a:prstGeom>
          <a:noFill/>
          <a:ln>
            <a:noFill/>
          </a:ln>
          <a:effectLst>
            <a:outerShdw blurRad="63500" sx="102000" sy="102000" algn="ctr" rotWithShape="0">
              <a:srgbClr val="000000">
                <a:alpha val="40000"/>
              </a:srgbClr>
            </a:outerShdw>
          </a:effectLst>
        </p:spPr>
      </p:pic>
      <p:pic>
        <p:nvPicPr>
          <p:cNvPr id="330" name="Google Shape;330;p7"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083" y="134576"/>
            <a:ext cx="3295835" cy="9653577"/>
          </a:xfrm>
          <a:prstGeom prst="rect">
            <a:avLst/>
          </a:prstGeom>
          <a:noFill/>
          <a:ln>
            <a:noFill/>
          </a:ln>
          <a:effectLst>
            <a:outerShdw blurRad="63500" sx="102000" sy="102000" algn="ctr" rotWithShape="0">
              <a:srgbClr val="000000">
                <a:alpha val="40000"/>
              </a:srgbClr>
            </a:outerShdw>
          </a:effectLst>
        </p:spPr>
      </p:pic>
      <p:sp>
        <p:nvSpPr>
          <p:cNvPr id="331" name="Google Shape;331;p7"/>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2" name="Google Shape;332;p7"/>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3" name="Google Shape;333;p7"/>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4" name="Google Shape;334;p7"/>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5" name="Google Shape;335;p7"/>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6" name="Google Shape;336;p7"/>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7" name="Google Shape;337;p7"/>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8" name="Google Shape;338;p7"/>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9" name="Google Shape;339;p7"/>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0" name="Google Shape;340;p7"/>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1" name="Google Shape;341;p7"/>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2" name="Google Shape;342;p7"/>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3" name="Google Shape;343;p7"/>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4" name="Google Shape;344;p7"/>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5" name="Google Shape;345;p7"/>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6" name="Google Shape;346;p7"/>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7" name="Google Shape;347;p7"/>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8" name="Google Shape;348;p7"/>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9" name="Google Shape;349;p7"/>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0" name="Google Shape;350;p7"/>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1" name="Google Shape;351;p7"/>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2" name="Google Shape;352;p7"/>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3" name="Google Shape;353;p7"/>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4" name="Google Shape;354;p7"/>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5" name="Google Shape;355;p7"/>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6" name="Google Shape;356;p7"/>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7" name="Google Shape;357;p7"/>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8" name="Google Shape;358;p7"/>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9" name="Google Shape;359;p7"/>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0" name="Google Shape;360;p7"/>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1" name="Google Shape;361;p7"/>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2" name="Google Shape;362;p7"/>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3" name="Google Shape;363;p7"/>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4" name="Google Shape;364;p7"/>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5" name="Google Shape;365;p7"/>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6" name="Google Shape;366;p7"/>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7" name="Google Shape;367;p7"/>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8" name="Google Shape;368;p7"/>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9" name="Google Shape;369;p7"/>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0" name="Google Shape;370;p7"/>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1" name="Google Shape;371;p7"/>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2" name="Google Shape;372;p7"/>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3" name="Google Shape;373;p7"/>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4" name="Google Shape;374;p7"/>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5" name="Google Shape;375;p7"/>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6" name="Google Shape;376;p7"/>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7" name="Google Shape;377;p7"/>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8" name="Google Shape;378;p7"/>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9" name="Google Shape;379;p7"/>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0" name="Google Shape;380;p7"/>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1" name="Google Shape;381;p7"/>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2" name="Google Shape;382;p7"/>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383" name="Google Shape;383;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 y="1306501"/>
            <a:ext cx="3403961" cy="1761559"/>
          </a:xfrm>
          <a:prstGeom prst="rect">
            <a:avLst/>
          </a:prstGeom>
          <a:noFill/>
          <a:ln>
            <a:noFill/>
          </a:ln>
        </p:spPr>
      </p:pic>
      <p:sp>
        <p:nvSpPr>
          <p:cNvPr id="384" name="Google Shape;384;p7"/>
          <p:cNvSpPr txBox="1"/>
          <p:nvPr/>
        </p:nvSpPr>
        <p:spPr>
          <a:xfrm>
            <a:off x="131090" y="9205155"/>
            <a:ext cx="888638" cy="539500"/>
          </a:xfrm>
          <a:prstGeom prst="rect">
            <a:avLst/>
          </a:prstGeom>
          <a:noFill/>
          <a:ln>
            <a:noFill/>
          </a:ln>
        </p:spPr>
        <p:txBody>
          <a:bodyPr spcFirstLastPara="1" wrap="square" lIns="132058" tIns="132058" rIns="132058" bIns="132058" anchor="t" anchorCtr="0">
            <a:noAutofit/>
          </a:bodyPr>
          <a:lstStyle/>
          <a:p>
            <a:pPr marL="0" lvl="0" indent="0" algn="l" rtl="0">
              <a:spcBef>
                <a:spcPts val="0"/>
              </a:spcBef>
              <a:spcAft>
                <a:spcPts val="0"/>
              </a:spcAft>
              <a:buNone/>
            </a:pPr>
            <a:r>
              <a:rPr lang="es-ES" sz="2167">
                <a:solidFill>
                  <a:schemeClr val="dk1"/>
                </a:solidFill>
                <a:latin typeface="Barlow Condensed"/>
                <a:ea typeface="Barlow Condensed"/>
                <a:cs typeface="Barlow Condensed"/>
                <a:sym typeface="Barlow Condensed"/>
              </a:rPr>
              <a:t>SLIDESMANIA.COM</a:t>
            </a:r>
            <a:endParaRPr sz="2167">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1_Scrapbook_Template_SlidesMania_6">
  <p:cSld name="0071_Scrapbook_Template_SlidesMania_6">
    <p:bg>
      <p:bgPr>
        <a:solidFill>
          <a:srgbClr val="7C9263"/>
        </a:solidFill>
        <a:effectLst/>
      </p:bgPr>
    </p:bg>
    <p:spTree>
      <p:nvGrpSpPr>
        <p:cNvPr id="1" name="Shape 385"/>
        <p:cNvGrpSpPr/>
        <p:nvPr/>
      </p:nvGrpSpPr>
      <p:grpSpPr>
        <a:xfrm>
          <a:off x="0" y="0"/>
          <a:ext cx="0" cy="0"/>
          <a:chOff x="0" y="0"/>
          <a:chExt cx="0" cy="0"/>
        </a:xfrm>
      </p:grpSpPr>
      <p:pic>
        <p:nvPicPr>
          <p:cNvPr id="386" name="Google Shape;386;p8"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0267" y="136181"/>
            <a:ext cx="3295835" cy="9653577"/>
          </a:xfrm>
          <a:prstGeom prst="rect">
            <a:avLst/>
          </a:prstGeom>
          <a:noFill/>
          <a:ln>
            <a:noFill/>
          </a:ln>
          <a:effectLst>
            <a:outerShdw blurRad="63500" sx="102000" sy="102000" algn="ctr" rotWithShape="0">
              <a:srgbClr val="000000">
                <a:alpha val="40000"/>
              </a:srgbClr>
            </a:outerShdw>
          </a:effectLst>
        </p:spPr>
      </p:pic>
      <p:pic>
        <p:nvPicPr>
          <p:cNvPr id="387" name="Google Shape;387;p8"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083" y="134576"/>
            <a:ext cx="3295835" cy="9653577"/>
          </a:xfrm>
          <a:prstGeom prst="rect">
            <a:avLst/>
          </a:prstGeom>
          <a:noFill/>
          <a:ln>
            <a:noFill/>
          </a:ln>
          <a:effectLst>
            <a:outerShdw blurRad="63500" sx="102000" sy="102000" algn="ctr" rotWithShape="0">
              <a:srgbClr val="000000">
                <a:alpha val="40000"/>
              </a:srgbClr>
            </a:outerShdw>
          </a:effectLst>
        </p:spPr>
      </p:pic>
      <p:sp>
        <p:nvSpPr>
          <p:cNvPr id="388" name="Google Shape;388;p8"/>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9" name="Google Shape;389;p8"/>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0" name="Google Shape;390;p8"/>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1" name="Google Shape;391;p8"/>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2" name="Google Shape;392;p8"/>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3" name="Google Shape;393;p8"/>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4" name="Google Shape;394;p8"/>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5" name="Google Shape;395;p8"/>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6" name="Google Shape;396;p8"/>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7" name="Google Shape;397;p8"/>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8" name="Google Shape;398;p8"/>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9" name="Google Shape;399;p8"/>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0" name="Google Shape;400;p8"/>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1" name="Google Shape;401;p8"/>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2" name="Google Shape;402;p8"/>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3" name="Google Shape;403;p8"/>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4" name="Google Shape;404;p8"/>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5" name="Google Shape;405;p8"/>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6" name="Google Shape;406;p8"/>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7" name="Google Shape;407;p8"/>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8" name="Google Shape;408;p8"/>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9" name="Google Shape;409;p8"/>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0" name="Google Shape;410;p8"/>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1" name="Google Shape;411;p8"/>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2" name="Google Shape;412;p8"/>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3" name="Google Shape;413;p8"/>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4" name="Google Shape;414;p8"/>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5" name="Google Shape;415;p8"/>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6" name="Google Shape;416;p8"/>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7" name="Google Shape;417;p8"/>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8" name="Google Shape;418;p8"/>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9" name="Google Shape;419;p8"/>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0" name="Google Shape;420;p8"/>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1" name="Google Shape;421;p8"/>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2" name="Google Shape;422;p8"/>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3" name="Google Shape;423;p8"/>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4" name="Google Shape;424;p8"/>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5" name="Google Shape;425;p8"/>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6" name="Google Shape;426;p8"/>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7" name="Google Shape;427;p8"/>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8" name="Google Shape;428;p8"/>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9" name="Google Shape;429;p8"/>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0" name="Google Shape;430;p8"/>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1" name="Google Shape;431;p8"/>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2" name="Google Shape;432;p8"/>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3" name="Google Shape;433;p8"/>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4" name="Google Shape;434;p8"/>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5" name="Google Shape;435;p8"/>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6" name="Google Shape;436;p8"/>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7" name="Google Shape;437;p8"/>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8" name="Google Shape;438;p8"/>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9" name="Google Shape;439;p8"/>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440" name="Google Shape;44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085" y="1"/>
            <a:ext cx="3403961" cy="1761559"/>
          </a:xfrm>
          <a:prstGeom prst="rect">
            <a:avLst/>
          </a:prstGeom>
          <a:noFill/>
          <a:ln>
            <a:noFill/>
          </a:ln>
        </p:spPr>
      </p:pic>
      <p:sp>
        <p:nvSpPr>
          <p:cNvPr id="441" name="Google Shape;441;p8"/>
          <p:cNvSpPr txBox="1"/>
          <p:nvPr/>
        </p:nvSpPr>
        <p:spPr>
          <a:xfrm>
            <a:off x="131090" y="9205155"/>
            <a:ext cx="888638" cy="539500"/>
          </a:xfrm>
          <a:prstGeom prst="rect">
            <a:avLst/>
          </a:prstGeom>
          <a:noFill/>
          <a:ln>
            <a:noFill/>
          </a:ln>
        </p:spPr>
        <p:txBody>
          <a:bodyPr spcFirstLastPara="1" wrap="square" lIns="132058" tIns="132058" rIns="132058" bIns="132058" anchor="t" anchorCtr="0">
            <a:noAutofit/>
          </a:bodyPr>
          <a:lstStyle/>
          <a:p>
            <a:pPr marL="0" lvl="0" indent="0" algn="l" rtl="0">
              <a:spcBef>
                <a:spcPts val="0"/>
              </a:spcBef>
              <a:spcAft>
                <a:spcPts val="0"/>
              </a:spcAft>
              <a:buNone/>
            </a:pPr>
            <a:r>
              <a:rPr lang="es-ES" sz="2167">
                <a:solidFill>
                  <a:schemeClr val="dk1"/>
                </a:solidFill>
                <a:latin typeface="Barlow Condensed"/>
                <a:ea typeface="Barlow Condensed"/>
                <a:cs typeface="Barlow Condensed"/>
                <a:sym typeface="Barlow Condensed"/>
              </a:rPr>
              <a:t>SLIDESMANIA.COM</a:t>
            </a:r>
            <a:endParaRPr sz="2167">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1_Scrapbook_Template_SlidesMania_4">
  <p:cSld name="0071_Scrapbook_Template_SlidesMania_4">
    <p:bg>
      <p:bgPr>
        <a:solidFill>
          <a:srgbClr val="4E74A3"/>
        </a:solidFill>
        <a:effectLst/>
      </p:bgPr>
    </p:bg>
    <p:spTree>
      <p:nvGrpSpPr>
        <p:cNvPr id="1" name="Shape 442"/>
        <p:cNvGrpSpPr/>
        <p:nvPr/>
      </p:nvGrpSpPr>
      <p:grpSpPr>
        <a:xfrm>
          <a:off x="0" y="0"/>
          <a:ext cx="0" cy="0"/>
          <a:chOff x="0" y="0"/>
          <a:chExt cx="0" cy="0"/>
        </a:xfrm>
      </p:grpSpPr>
      <p:pic>
        <p:nvPicPr>
          <p:cNvPr id="443" name="Google Shape;443;p9"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0267" y="136181"/>
            <a:ext cx="3295835" cy="9653577"/>
          </a:xfrm>
          <a:prstGeom prst="rect">
            <a:avLst/>
          </a:prstGeom>
          <a:noFill/>
          <a:ln>
            <a:noFill/>
          </a:ln>
          <a:effectLst>
            <a:outerShdw blurRad="63500" sx="102000" sy="102000" algn="ctr" rotWithShape="0">
              <a:srgbClr val="000000">
                <a:alpha val="40000"/>
              </a:srgbClr>
            </a:outerShdw>
          </a:effectLst>
        </p:spPr>
      </p:pic>
      <p:pic>
        <p:nvPicPr>
          <p:cNvPr id="444" name="Google Shape;444;p9"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083" y="134576"/>
            <a:ext cx="3295835" cy="9653577"/>
          </a:xfrm>
          <a:prstGeom prst="rect">
            <a:avLst/>
          </a:prstGeom>
          <a:noFill/>
          <a:ln>
            <a:noFill/>
          </a:ln>
          <a:effectLst>
            <a:outerShdw blurRad="63500" sx="102000" sy="102000" algn="ctr" rotWithShape="0">
              <a:srgbClr val="000000">
                <a:alpha val="40000"/>
              </a:srgbClr>
            </a:outerShdw>
          </a:effectLst>
        </p:spPr>
      </p:pic>
      <p:sp>
        <p:nvSpPr>
          <p:cNvPr id="445" name="Google Shape;445;p9"/>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46" name="Google Shape;446;p9"/>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47" name="Google Shape;447;p9"/>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48" name="Google Shape;448;p9"/>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49" name="Google Shape;449;p9"/>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0" name="Google Shape;450;p9"/>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1" name="Google Shape;451;p9"/>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2" name="Google Shape;452;p9"/>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3" name="Google Shape;453;p9"/>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4" name="Google Shape;454;p9"/>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5" name="Google Shape;455;p9"/>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6" name="Google Shape;456;p9"/>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7" name="Google Shape;457;p9"/>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8" name="Google Shape;458;p9"/>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9" name="Google Shape;459;p9"/>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0" name="Google Shape;460;p9"/>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1" name="Google Shape;461;p9"/>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2" name="Google Shape;462;p9"/>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3" name="Google Shape;463;p9"/>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4" name="Google Shape;464;p9"/>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5" name="Google Shape;465;p9"/>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6" name="Google Shape;466;p9"/>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7" name="Google Shape;467;p9"/>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8" name="Google Shape;468;p9"/>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9" name="Google Shape;469;p9"/>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0" name="Google Shape;470;p9"/>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1" name="Google Shape;471;p9"/>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2" name="Google Shape;472;p9"/>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3" name="Google Shape;473;p9"/>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4" name="Google Shape;474;p9"/>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5" name="Google Shape;475;p9"/>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6" name="Google Shape;476;p9"/>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7" name="Google Shape;477;p9"/>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8" name="Google Shape;478;p9"/>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9" name="Google Shape;479;p9"/>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0" name="Google Shape;480;p9"/>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1" name="Google Shape;481;p9"/>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2" name="Google Shape;482;p9"/>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3" name="Google Shape;483;p9"/>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4" name="Google Shape;484;p9"/>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5" name="Google Shape;485;p9"/>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6" name="Google Shape;486;p9"/>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7" name="Google Shape;487;p9"/>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8" name="Google Shape;488;p9"/>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9" name="Google Shape;489;p9"/>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0" name="Google Shape;490;p9"/>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1" name="Google Shape;491;p9"/>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2" name="Google Shape;492;p9"/>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3" name="Google Shape;493;p9"/>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4" name="Google Shape;494;p9"/>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5" name="Google Shape;495;p9"/>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6" name="Google Shape;496;p9"/>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497" name="Google Shape;497;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085" y="1"/>
            <a:ext cx="3403961" cy="1761559"/>
          </a:xfrm>
          <a:prstGeom prst="rect">
            <a:avLst/>
          </a:prstGeom>
          <a:noFill/>
          <a:ln>
            <a:noFill/>
          </a:ln>
        </p:spPr>
      </p:pic>
      <p:sp>
        <p:nvSpPr>
          <p:cNvPr id="498" name="Google Shape;498;p9"/>
          <p:cNvSpPr txBox="1"/>
          <p:nvPr/>
        </p:nvSpPr>
        <p:spPr>
          <a:xfrm>
            <a:off x="131090" y="9205155"/>
            <a:ext cx="888638" cy="539500"/>
          </a:xfrm>
          <a:prstGeom prst="rect">
            <a:avLst/>
          </a:prstGeom>
          <a:noFill/>
          <a:ln>
            <a:noFill/>
          </a:ln>
        </p:spPr>
        <p:txBody>
          <a:bodyPr spcFirstLastPara="1" wrap="square" lIns="132058" tIns="132058" rIns="132058" bIns="132058" anchor="t" anchorCtr="0">
            <a:noAutofit/>
          </a:bodyPr>
          <a:lstStyle/>
          <a:p>
            <a:pPr marL="0" lvl="0" indent="0" algn="l" rtl="0">
              <a:spcBef>
                <a:spcPts val="0"/>
              </a:spcBef>
              <a:spcAft>
                <a:spcPts val="0"/>
              </a:spcAft>
              <a:buNone/>
            </a:pPr>
            <a:r>
              <a:rPr lang="es-ES" sz="2167">
                <a:solidFill>
                  <a:schemeClr val="dk1"/>
                </a:solidFill>
                <a:latin typeface="Barlow Condensed"/>
                <a:ea typeface="Barlow Condensed"/>
                <a:cs typeface="Barlow Condensed"/>
                <a:sym typeface="Barlow Condensed"/>
              </a:rPr>
              <a:t>SLIDESMANIA.COM</a:t>
            </a:r>
            <a:endParaRPr sz="2167">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1_Scrapbook_Template_SlidesMania_7">
  <p:cSld name="0071_Scrapbook_Template_SlidesMania_7">
    <p:bg>
      <p:bgPr>
        <a:solidFill>
          <a:srgbClr val="B79214"/>
        </a:solidFill>
        <a:effectLst/>
      </p:bgPr>
    </p:bg>
    <p:spTree>
      <p:nvGrpSpPr>
        <p:cNvPr id="1" name="Shape 499"/>
        <p:cNvGrpSpPr/>
        <p:nvPr/>
      </p:nvGrpSpPr>
      <p:grpSpPr>
        <a:xfrm>
          <a:off x="0" y="0"/>
          <a:ext cx="0" cy="0"/>
          <a:chOff x="0" y="0"/>
          <a:chExt cx="0" cy="0"/>
        </a:xfrm>
      </p:grpSpPr>
      <p:pic>
        <p:nvPicPr>
          <p:cNvPr id="500" name="Google Shape;500;p10"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0267" y="136181"/>
            <a:ext cx="3295835" cy="9653577"/>
          </a:xfrm>
          <a:prstGeom prst="rect">
            <a:avLst/>
          </a:prstGeom>
          <a:noFill/>
          <a:ln>
            <a:noFill/>
          </a:ln>
          <a:effectLst>
            <a:outerShdw blurRad="63500" sx="102000" sy="102000" algn="ctr" rotWithShape="0">
              <a:srgbClr val="000000">
                <a:alpha val="40000"/>
              </a:srgbClr>
            </a:outerShdw>
          </a:effectLst>
        </p:spPr>
      </p:pic>
      <p:pic>
        <p:nvPicPr>
          <p:cNvPr id="501" name="Google Shape;501;p10"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083" y="134576"/>
            <a:ext cx="3295835" cy="9653577"/>
          </a:xfrm>
          <a:prstGeom prst="rect">
            <a:avLst/>
          </a:prstGeom>
          <a:noFill/>
          <a:ln>
            <a:noFill/>
          </a:ln>
          <a:effectLst>
            <a:outerShdw blurRad="63500" sx="102000" sy="102000" algn="ctr" rotWithShape="0">
              <a:srgbClr val="000000">
                <a:alpha val="40000"/>
              </a:srgbClr>
            </a:outerShdw>
          </a:effectLst>
        </p:spPr>
      </p:pic>
      <p:sp>
        <p:nvSpPr>
          <p:cNvPr id="502" name="Google Shape;502;p10"/>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3" name="Google Shape;503;p10"/>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4" name="Google Shape;504;p10"/>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5" name="Google Shape;505;p10"/>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6" name="Google Shape;506;p10"/>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7" name="Google Shape;507;p10"/>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8" name="Google Shape;508;p10"/>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9" name="Google Shape;509;p10"/>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0" name="Google Shape;510;p10"/>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1" name="Google Shape;511;p10"/>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2" name="Google Shape;512;p10"/>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3" name="Google Shape;513;p10"/>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4" name="Google Shape;514;p10"/>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5" name="Google Shape;515;p10"/>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6" name="Google Shape;516;p10"/>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7" name="Google Shape;517;p10"/>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8" name="Google Shape;518;p10"/>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9" name="Google Shape;519;p10"/>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0" name="Google Shape;520;p10"/>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1" name="Google Shape;521;p10"/>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2" name="Google Shape;522;p10"/>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3" name="Google Shape;523;p10"/>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4" name="Google Shape;524;p10"/>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5" name="Google Shape;525;p10"/>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6" name="Google Shape;526;p10"/>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7" name="Google Shape;527;p10"/>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8" name="Google Shape;528;p10"/>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9" name="Google Shape;529;p10"/>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0" name="Google Shape;530;p10"/>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1" name="Google Shape;531;p10"/>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2" name="Google Shape;532;p10"/>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3" name="Google Shape;533;p10"/>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4" name="Google Shape;534;p10"/>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5" name="Google Shape;535;p10"/>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6" name="Google Shape;536;p10"/>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7" name="Google Shape;537;p10"/>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8" name="Google Shape;538;p10"/>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9" name="Google Shape;539;p10"/>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0" name="Google Shape;540;p10"/>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1" name="Google Shape;541;p10"/>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2" name="Google Shape;542;p10"/>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3" name="Google Shape;543;p10"/>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4" name="Google Shape;544;p10"/>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5" name="Google Shape;545;p10"/>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6" name="Google Shape;546;p10"/>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7" name="Google Shape;547;p10"/>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8" name="Google Shape;548;p10"/>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9" name="Google Shape;549;p10"/>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0" name="Google Shape;550;p10"/>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1" name="Google Shape;551;p10"/>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2" name="Google Shape;552;p10"/>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3" name="Google Shape;553;p10"/>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4" name="Google Shape;554;p10"/>
          <p:cNvSpPr txBox="1"/>
          <p:nvPr/>
        </p:nvSpPr>
        <p:spPr>
          <a:xfrm>
            <a:off x="131090" y="9205155"/>
            <a:ext cx="888638" cy="539500"/>
          </a:xfrm>
          <a:prstGeom prst="rect">
            <a:avLst/>
          </a:prstGeom>
          <a:noFill/>
          <a:ln>
            <a:noFill/>
          </a:ln>
        </p:spPr>
        <p:txBody>
          <a:bodyPr spcFirstLastPara="1" wrap="square" lIns="132058" tIns="132058" rIns="132058" bIns="132058" anchor="t" anchorCtr="0">
            <a:noAutofit/>
          </a:bodyPr>
          <a:lstStyle/>
          <a:p>
            <a:pPr marL="0" lvl="0" indent="0" algn="l" rtl="0">
              <a:spcBef>
                <a:spcPts val="0"/>
              </a:spcBef>
              <a:spcAft>
                <a:spcPts val="0"/>
              </a:spcAft>
              <a:buNone/>
            </a:pPr>
            <a:r>
              <a:rPr lang="es-ES" sz="2167">
                <a:solidFill>
                  <a:schemeClr val="dk1"/>
                </a:solidFill>
                <a:latin typeface="Barlow Condensed"/>
                <a:ea typeface="Barlow Condensed"/>
                <a:cs typeface="Barlow Condensed"/>
                <a:sym typeface="Barlow Condensed"/>
              </a:rPr>
              <a:t>SLIDESMANIA.COM</a:t>
            </a:r>
            <a:endParaRPr sz="2167">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1_Scrapbook_Template_SlidesMania_3">
  <p:cSld name="0071_Scrapbook_Template_SlidesMania_3">
    <p:bg>
      <p:bgPr>
        <a:solidFill>
          <a:srgbClr val="7153A0"/>
        </a:solidFill>
        <a:effectLst/>
      </p:bgPr>
    </p:bg>
    <p:spTree>
      <p:nvGrpSpPr>
        <p:cNvPr id="1" name="Shape 555"/>
        <p:cNvGrpSpPr/>
        <p:nvPr/>
      </p:nvGrpSpPr>
      <p:grpSpPr>
        <a:xfrm>
          <a:off x="0" y="0"/>
          <a:ext cx="0" cy="0"/>
          <a:chOff x="0" y="0"/>
          <a:chExt cx="0" cy="0"/>
        </a:xfrm>
      </p:grpSpPr>
      <p:pic>
        <p:nvPicPr>
          <p:cNvPr id="556" name="Google Shape;556;p11"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0267" y="136181"/>
            <a:ext cx="3295835" cy="9653577"/>
          </a:xfrm>
          <a:prstGeom prst="rect">
            <a:avLst/>
          </a:prstGeom>
          <a:noFill/>
          <a:ln>
            <a:noFill/>
          </a:ln>
          <a:effectLst>
            <a:outerShdw blurRad="63500" sx="102000" sy="102000" algn="ctr" rotWithShape="0">
              <a:srgbClr val="000000">
                <a:alpha val="40000"/>
              </a:srgbClr>
            </a:outerShdw>
          </a:effectLst>
        </p:spPr>
      </p:pic>
      <p:pic>
        <p:nvPicPr>
          <p:cNvPr id="557" name="Google Shape;557;p11"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083" y="134576"/>
            <a:ext cx="3295835" cy="9653577"/>
          </a:xfrm>
          <a:prstGeom prst="rect">
            <a:avLst/>
          </a:prstGeom>
          <a:noFill/>
          <a:ln>
            <a:noFill/>
          </a:ln>
          <a:effectLst>
            <a:outerShdw blurRad="63500" sx="102000" sy="102000" algn="ctr" rotWithShape="0">
              <a:srgbClr val="000000">
                <a:alpha val="40000"/>
              </a:srgbClr>
            </a:outerShdw>
          </a:effectLst>
        </p:spPr>
      </p:pic>
      <p:sp>
        <p:nvSpPr>
          <p:cNvPr id="558" name="Google Shape;558;p11"/>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9" name="Google Shape;559;p11"/>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0" name="Google Shape;560;p11"/>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1" name="Google Shape;561;p11"/>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2" name="Google Shape;562;p11"/>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3" name="Google Shape;563;p11"/>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4" name="Google Shape;564;p11"/>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5" name="Google Shape;565;p11"/>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6" name="Google Shape;566;p11"/>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7" name="Google Shape;567;p11"/>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8" name="Google Shape;568;p11"/>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9" name="Google Shape;569;p11"/>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0" name="Google Shape;570;p11"/>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1" name="Google Shape;571;p11"/>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2" name="Google Shape;572;p11"/>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3" name="Google Shape;573;p11"/>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4" name="Google Shape;574;p11"/>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5" name="Google Shape;575;p11"/>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6" name="Google Shape;576;p11"/>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7" name="Google Shape;577;p11"/>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8" name="Google Shape;578;p11"/>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9" name="Google Shape;579;p11"/>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0" name="Google Shape;580;p11"/>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1" name="Google Shape;581;p11"/>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2" name="Google Shape;582;p11"/>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3" name="Google Shape;583;p11"/>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4" name="Google Shape;584;p11"/>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5" name="Google Shape;585;p11"/>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6" name="Google Shape;586;p11"/>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7" name="Google Shape;587;p11"/>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8" name="Google Shape;588;p11"/>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9" name="Google Shape;589;p11"/>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0" name="Google Shape;590;p11"/>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1" name="Google Shape;591;p11"/>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2" name="Google Shape;592;p11"/>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3" name="Google Shape;593;p11"/>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4" name="Google Shape;594;p11"/>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5" name="Google Shape;595;p11"/>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6" name="Google Shape;596;p11"/>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7" name="Google Shape;597;p11"/>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8" name="Google Shape;598;p11"/>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9" name="Google Shape;599;p11"/>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0" name="Google Shape;600;p11"/>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1" name="Google Shape;601;p11"/>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2" name="Google Shape;602;p11"/>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3" name="Google Shape;603;p11"/>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4" name="Google Shape;604;p11"/>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5" name="Google Shape;605;p11"/>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6" name="Google Shape;606;p11"/>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7" name="Google Shape;607;p11"/>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8" name="Google Shape;608;p11"/>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9" name="Google Shape;609;p11"/>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610" name="Google Shape;610;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29002" y="198955"/>
            <a:ext cx="3403961" cy="1761559"/>
          </a:xfrm>
          <a:prstGeom prst="rect">
            <a:avLst/>
          </a:prstGeom>
          <a:noFill/>
          <a:ln>
            <a:noFill/>
          </a:ln>
        </p:spPr>
      </p:pic>
      <p:sp>
        <p:nvSpPr>
          <p:cNvPr id="611" name="Google Shape;611;p11"/>
          <p:cNvSpPr txBox="1"/>
          <p:nvPr/>
        </p:nvSpPr>
        <p:spPr>
          <a:xfrm>
            <a:off x="131090" y="9205155"/>
            <a:ext cx="888638" cy="539500"/>
          </a:xfrm>
          <a:prstGeom prst="rect">
            <a:avLst/>
          </a:prstGeom>
          <a:noFill/>
          <a:ln>
            <a:noFill/>
          </a:ln>
        </p:spPr>
        <p:txBody>
          <a:bodyPr spcFirstLastPara="1" wrap="square" lIns="132058" tIns="132058" rIns="132058" bIns="132058" anchor="t" anchorCtr="0">
            <a:noAutofit/>
          </a:bodyPr>
          <a:lstStyle/>
          <a:p>
            <a:pPr marL="0" lvl="0" indent="0" algn="l" rtl="0">
              <a:spcBef>
                <a:spcPts val="0"/>
              </a:spcBef>
              <a:spcAft>
                <a:spcPts val="0"/>
              </a:spcAft>
              <a:buNone/>
            </a:pPr>
            <a:r>
              <a:rPr lang="es-ES" sz="2167">
                <a:solidFill>
                  <a:schemeClr val="dk1"/>
                </a:solidFill>
                <a:latin typeface="Barlow Condensed"/>
                <a:ea typeface="Barlow Condensed"/>
                <a:cs typeface="Barlow Condensed"/>
                <a:sym typeface="Barlow Condensed"/>
              </a:rPr>
              <a:t>SLIDESMANIA.COM</a:t>
            </a:r>
            <a:endParaRPr sz="2167">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gar.org.a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thekitchn.com/a-complete-visual-guide-to-sugar-ingredient-intelligence-21371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abc.net.au/gardening/factsheets/mulch/943009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ttps://youtu.be/am1M0Ou0TO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8iCJs-wwIZ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FYClCHVT00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www.qld.gov.au/transport/safety/road-safety/e10-fuel/environ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hyperlink" Target="https://files.cdn.thinkific.com/file_uploads/280828/attachments/0f3/56a/994/theland.com.au-Bush_businesses_take_up_call_to_boost_hand_sanitiser_supplie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shop.coles.com.au/a/national/product/dettol-instant-hand-sanitiser-pum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KqX4K1E8N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ttps://youtu.be/cIbRdZ9x7Q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youtu.be/FLh4wWw76kc" TargetMode="External"/><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n.wikipedia.org/wiki/List_of_sensors" TargetMode="External"/><Relationship Id="rId5" Type="http://schemas.openxmlformats.org/officeDocument/2006/relationships/hyperlink" Target="https://youtu.be/6qBimHNDiMs" TargetMode="External"/><Relationship Id="rId4" Type="http://schemas.openxmlformats.org/officeDocument/2006/relationships/hyperlink" Target="https://youtu.be/Xtux9OqUmP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youtu.be/tyNDJHkLy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railwayvideos.club/cane-trai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DFB118-9FDF-4043-BE79-D48568041979}"/>
              </a:ext>
            </a:extLst>
          </p:cNvPr>
          <p:cNvSpPr txBox="1"/>
          <p:nvPr/>
        </p:nvSpPr>
        <p:spPr>
          <a:xfrm>
            <a:off x="1361872" y="7454306"/>
            <a:ext cx="4134255" cy="400110"/>
          </a:xfrm>
          <a:prstGeom prst="rect">
            <a:avLst/>
          </a:prstGeom>
          <a:noFill/>
        </p:spPr>
        <p:txBody>
          <a:bodyPr wrap="square" rtlCol="0">
            <a:spAutoFit/>
          </a:bodyPr>
          <a:lstStyle/>
          <a:p>
            <a:pPr algn="ctr"/>
            <a:r>
              <a:rPr lang="en-US" sz="2000" b="1" dirty="0">
                <a:solidFill>
                  <a:schemeClr val="bg1"/>
                </a:solidFill>
              </a:rPr>
              <a:t>LEARNING JOURNAL</a:t>
            </a:r>
          </a:p>
        </p:txBody>
      </p:sp>
      <p:pic>
        <p:nvPicPr>
          <p:cNvPr id="3" name="Picture 2" descr="Text&#10;&#10;Description automatically generated">
            <a:extLst>
              <a:ext uri="{FF2B5EF4-FFF2-40B4-BE49-F238E27FC236}">
                <a16:creationId xmlns:a16="http://schemas.microsoft.com/office/drawing/2014/main" id="{D751C707-F351-7E42-8381-BD5D929792BC}"/>
              </a:ext>
            </a:extLst>
          </p:cNvPr>
          <p:cNvPicPr>
            <a:picLocks noChangeAspect="1"/>
          </p:cNvPicPr>
          <p:nvPr/>
        </p:nvPicPr>
        <p:blipFill>
          <a:blip r:embed="rId2"/>
          <a:stretch>
            <a:fillRect/>
          </a:stretch>
        </p:blipFill>
        <p:spPr>
          <a:xfrm>
            <a:off x="-53340" y="-30480"/>
            <a:ext cx="6964680" cy="10012680"/>
          </a:xfrm>
          <a:prstGeom prst="rect">
            <a:avLst/>
          </a:prstGeom>
        </p:spPr>
      </p:pic>
    </p:spTree>
    <p:extLst>
      <p:ext uri="{BB962C8B-B14F-4D97-AF65-F5344CB8AC3E}">
        <p14:creationId xmlns:p14="http://schemas.microsoft.com/office/powerpoint/2010/main" val="4103444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2893100"/>
          </a:xfrm>
          <a:prstGeom prst="rect">
            <a:avLst/>
          </a:prstGeom>
          <a:noFill/>
        </p:spPr>
        <p:txBody>
          <a:bodyPr wrap="square" rtlCol="0">
            <a:spAutoFit/>
          </a:bodyPr>
          <a:lstStyle/>
          <a:p>
            <a:r>
              <a:rPr lang="en-AU" b="1" dirty="0">
                <a:latin typeface="Avenir Next" panose="020B0503020202020204" pitchFamily="34" charset="0"/>
              </a:rPr>
              <a:t>Activity 4A</a:t>
            </a:r>
            <a:br>
              <a:rPr lang="en-AU" dirty="0">
                <a:latin typeface="Avenir Next" panose="020B0503020202020204" pitchFamily="34" charset="0"/>
              </a:rPr>
            </a:br>
            <a:endParaRPr lang="en-AU" dirty="0">
              <a:latin typeface="Avenir Next" panose="020B0503020202020204" pitchFamily="34" charset="0"/>
            </a:endParaRPr>
          </a:p>
          <a:p>
            <a:pPr lvl="0" fontAlgn="base"/>
            <a:r>
              <a:rPr lang="en-AU" dirty="0">
                <a:latin typeface="Avenir Next" panose="020B0503020202020204" pitchFamily="34" charset="0"/>
              </a:rPr>
              <a:t>1. Are the following sugar myths true or false? Why?</a:t>
            </a:r>
          </a:p>
          <a:p>
            <a:pPr lvl="0" fontAlgn="base"/>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2. You should start at this link: </a:t>
            </a:r>
            <a:r>
              <a:rPr lang="en-AU" u="sng" dirty="0">
                <a:latin typeface="Avenir Next" panose="020B0503020202020204" pitchFamily="34" charset="0"/>
                <a:hlinkClick r:id="rId3"/>
              </a:rPr>
              <a:t>sugar.org.au</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Natural sweeteners are much healthier for you than sugar.</a:t>
            </a:r>
          </a:p>
          <a:p>
            <a:pPr marL="285750" lvl="0" indent="-285750" fontAlgn="base">
              <a:buFont typeface="Arial" panose="020B0604020202020204" pitchFamily="34" charset="0"/>
              <a:buChar char="•"/>
            </a:pPr>
            <a:r>
              <a:rPr lang="en-AU" dirty="0">
                <a:latin typeface="Avenir Next" panose="020B0503020202020204" pitchFamily="34" charset="0"/>
              </a:rPr>
              <a:t>Sugar is as addictive as drugs.</a:t>
            </a:r>
          </a:p>
          <a:p>
            <a:pPr marL="285750" lvl="0" indent="-285750" fontAlgn="base">
              <a:buFont typeface="Arial" panose="020B0604020202020204" pitchFamily="34" charset="0"/>
              <a:buChar char="•"/>
            </a:pPr>
            <a:r>
              <a:rPr lang="en-AU" dirty="0">
                <a:latin typeface="Avenir Next" panose="020B0503020202020204" pitchFamily="34" charset="0"/>
              </a:rPr>
              <a:t>Sugar causes cavities in your teeth</a:t>
            </a:r>
          </a:p>
          <a:p>
            <a:pPr marL="285750" lvl="0" indent="-285750" fontAlgn="base">
              <a:buFont typeface="Arial" panose="020B0604020202020204" pitchFamily="34" charset="0"/>
              <a:buChar char="•"/>
            </a:pPr>
            <a:r>
              <a:rPr lang="en-AU" dirty="0">
                <a:latin typeface="Avenir Next" panose="020B0503020202020204" pitchFamily="34" charset="0"/>
              </a:rPr>
              <a:t>We need to eliminate sugar from our diet.</a:t>
            </a:r>
          </a:p>
          <a:p>
            <a:pPr lvl="0" fontAlgn="base"/>
            <a:endParaRPr lang="en-AU" dirty="0">
              <a:latin typeface="Avenir Next" panose="020B0503020202020204" pitchFamily="34" charset="0"/>
            </a:endParaRPr>
          </a:p>
          <a:p>
            <a:r>
              <a:rPr lang="en-AU" dirty="0">
                <a:latin typeface="Avenir Next" panose="020B0503020202020204" pitchFamily="34" charset="0"/>
              </a:rPr>
              <a:t> </a:t>
            </a:r>
          </a:p>
        </p:txBody>
      </p:sp>
      <p:sp>
        <p:nvSpPr>
          <p:cNvPr id="6" name="TextBox 5">
            <a:extLst>
              <a:ext uri="{FF2B5EF4-FFF2-40B4-BE49-F238E27FC236}">
                <a16:creationId xmlns:a16="http://schemas.microsoft.com/office/drawing/2014/main" id="{D4947F92-FB0E-FE42-A989-4E134F8DC2E5}"/>
              </a:ext>
            </a:extLst>
          </p:cNvPr>
          <p:cNvSpPr txBox="1"/>
          <p:nvPr/>
        </p:nvSpPr>
        <p:spPr>
          <a:xfrm>
            <a:off x="449666" y="426125"/>
            <a:ext cx="3676453" cy="369332"/>
          </a:xfrm>
          <a:prstGeom prst="rect">
            <a:avLst/>
          </a:prstGeom>
          <a:noFill/>
        </p:spPr>
        <p:txBody>
          <a:bodyPr wrap="square" rtlCol="0">
            <a:spAutoFit/>
          </a:bodyPr>
          <a:lstStyle/>
          <a:p>
            <a:r>
              <a:rPr lang="en-US" sz="1800" b="1" dirty="0">
                <a:solidFill>
                  <a:schemeClr val="bg2"/>
                </a:solidFill>
              </a:rPr>
              <a:t>LESSON 4</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4"/>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5"/>
          <a:stretch>
            <a:fillRect/>
          </a:stretch>
        </p:blipFill>
        <p:spPr>
          <a:xfrm>
            <a:off x="429569" y="749592"/>
            <a:ext cx="6428431" cy="369332"/>
          </a:xfrm>
          <a:prstGeom prst="rect">
            <a:avLst/>
          </a:prstGeom>
        </p:spPr>
      </p:pic>
    </p:spTree>
    <p:extLst>
      <p:ext uri="{BB962C8B-B14F-4D97-AF65-F5344CB8AC3E}">
        <p14:creationId xmlns:p14="http://schemas.microsoft.com/office/powerpoint/2010/main" val="136105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2246769"/>
          </a:xfrm>
          <a:prstGeom prst="rect">
            <a:avLst/>
          </a:prstGeom>
          <a:noFill/>
        </p:spPr>
        <p:txBody>
          <a:bodyPr wrap="square" rtlCol="0">
            <a:spAutoFit/>
          </a:bodyPr>
          <a:lstStyle/>
          <a:p>
            <a:r>
              <a:rPr lang="en-AU" b="1" dirty="0">
                <a:latin typeface="Avenir Next" panose="020B0503020202020204" pitchFamily="34" charset="0"/>
              </a:rPr>
              <a:t>Activity 4B</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Using the link below as a guide, collect photos of popular types of sugars from around the world. Try to find sugar varieties that you’re not familiar with.</a:t>
            </a:r>
          </a:p>
          <a:p>
            <a:pPr marL="342900" lvl="0" indent="-342900" fontAlgn="base">
              <a:buFont typeface="+mj-lt"/>
              <a:buAutoNum type="arabicPeriod"/>
            </a:pPr>
            <a:r>
              <a:rPr lang="en-AU" dirty="0">
                <a:latin typeface="Avenir Next" panose="020B0503020202020204" pitchFamily="34" charset="0"/>
                <a:hlinkClick r:id="rId3"/>
              </a:rPr>
              <a:t>https://www.thekitchn.com/a-complete-visual-guide-to-sugar-ingredient-intelligence-213715</a:t>
            </a: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Add the information you find into a table below.</a:t>
            </a:r>
          </a:p>
          <a:p>
            <a:pPr marL="342900" lvl="0" indent="-342900" fontAlgn="base">
              <a:buFont typeface="+mj-lt"/>
              <a:buAutoNum type="arabicPeriod"/>
            </a:pPr>
            <a:r>
              <a:rPr lang="en-AU" dirty="0">
                <a:latin typeface="Avenir Next" panose="020B0503020202020204" pitchFamily="34" charset="0"/>
              </a:rPr>
              <a:t>Include the sugar’s name, photo, where it’s popular and a short description.</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4"/>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5"/>
          <a:stretch>
            <a:fillRect/>
          </a:stretch>
        </p:blipFill>
        <p:spPr>
          <a:xfrm>
            <a:off x="429569" y="749592"/>
            <a:ext cx="6428431" cy="369332"/>
          </a:xfrm>
          <a:prstGeom prst="rect">
            <a:avLst/>
          </a:prstGeom>
        </p:spPr>
      </p:pic>
      <p:graphicFrame>
        <p:nvGraphicFramePr>
          <p:cNvPr id="2" name="Table 2">
            <a:extLst>
              <a:ext uri="{FF2B5EF4-FFF2-40B4-BE49-F238E27FC236}">
                <a16:creationId xmlns:a16="http://schemas.microsoft.com/office/drawing/2014/main" id="{423A3304-4094-D74E-BABD-D1A86BA8EAAB}"/>
              </a:ext>
            </a:extLst>
          </p:cNvPr>
          <p:cNvGraphicFramePr>
            <a:graphicFrameLocks noGrp="1"/>
          </p:cNvGraphicFramePr>
          <p:nvPr>
            <p:extLst>
              <p:ext uri="{D42A27DB-BD31-4B8C-83A1-F6EECF244321}">
                <p14:modId xmlns:p14="http://schemas.microsoft.com/office/powerpoint/2010/main" val="2505533451"/>
              </p:ext>
            </p:extLst>
          </p:nvPr>
        </p:nvGraphicFramePr>
        <p:xfrm>
          <a:off x="586818" y="3763046"/>
          <a:ext cx="5884320" cy="1854200"/>
        </p:xfrm>
        <a:graphic>
          <a:graphicData uri="http://schemas.openxmlformats.org/drawingml/2006/table">
            <a:tbl>
              <a:tblPr firstRow="1" bandRow="1">
                <a:tableStyleId>{0C96664F-B724-4A04-95A9-84BDF5990D48}</a:tableStyleId>
              </a:tblPr>
              <a:tblGrid>
                <a:gridCol w="1471080">
                  <a:extLst>
                    <a:ext uri="{9D8B030D-6E8A-4147-A177-3AD203B41FA5}">
                      <a16:colId xmlns:a16="http://schemas.microsoft.com/office/drawing/2014/main" val="3672786801"/>
                    </a:ext>
                  </a:extLst>
                </a:gridCol>
                <a:gridCol w="1471080">
                  <a:extLst>
                    <a:ext uri="{9D8B030D-6E8A-4147-A177-3AD203B41FA5}">
                      <a16:colId xmlns:a16="http://schemas.microsoft.com/office/drawing/2014/main" val="2136397982"/>
                    </a:ext>
                  </a:extLst>
                </a:gridCol>
                <a:gridCol w="1471080">
                  <a:extLst>
                    <a:ext uri="{9D8B030D-6E8A-4147-A177-3AD203B41FA5}">
                      <a16:colId xmlns:a16="http://schemas.microsoft.com/office/drawing/2014/main" val="2843904212"/>
                    </a:ext>
                  </a:extLst>
                </a:gridCol>
                <a:gridCol w="1471080">
                  <a:extLst>
                    <a:ext uri="{9D8B030D-6E8A-4147-A177-3AD203B41FA5}">
                      <a16:colId xmlns:a16="http://schemas.microsoft.com/office/drawing/2014/main" val="4059914709"/>
                    </a:ext>
                  </a:extLst>
                </a:gridCol>
              </a:tblGrid>
              <a:tr h="370840">
                <a:tc>
                  <a:txBody>
                    <a:bodyPr/>
                    <a:lstStyle/>
                    <a:p>
                      <a:pPr algn="ctr"/>
                      <a:r>
                        <a:rPr lang="en-US" sz="1200" dirty="0"/>
                        <a:t>Name</a:t>
                      </a:r>
                    </a:p>
                  </a:txBody>
                  <a:tcPr anchor="ctr">
                    <a:solidFill>
                      <a:schemeClr val="bg2">
                        <a:lumMod val="60000"/>
                        <a:lumOff val="40000"/>
                      </a:schemeClr>
                    </a:solidFill>
                  </a:tcPr>
                </a:tc>
                <a:tc>
                  <a:txBody>
                    <a:bodyPr/>
                    <a:lstStyle/>
                    <a:p>
                      <a:pPr algn="ctr"/>
                      <a:r>
                        <a:rPr lang="en-US" sz="1200" dirty="0"/>
                        <a:t>Photo</a:t>
                      </a:r>
                    </a:p>
                  </a:txBody>
                  <a:tcPr anchor="ctr">
                    <a:solidFill>
                      <a:schemeClr val="bg2">
                        <a:lumMod val="60000"/>
                        <a:lumOff val="40000"/>
                      </a:schemeClr>
                    </a:solidFill>
                  </a:tcPr>
                </a:tc>
                <a:tc>
                  <a:txBody>
                    <a:bodyPr/>
                    <a:lstStyle/>
                    <a:p>
                      <a:pPr algn="ctr"/>
                      <a:r>
                        <a:rPr lang="en-US" sz="1200" dirty="0"/>
                        <a:t>Where?</a:t>
                      </a:r>
                    </a:p>
                  </a:txBody>
                  <a:tcPr anchor="ctr">
                    <a:solidFill>
                      <a:schemeClr val="bg2">
                        <a:lumMod val="60000"/>
                        <a:lumOff val="40000"/>
                      </a:schemeClr>
                    </a:solidFill>
                  </a:tcPr>
                </a:tc>
                <a:tc>
                  <a:txBody>
                    <a:bodyPr/>
                    <a:lstStyle/>
                    <a:p>
                      <a:pPr algn="ctr"/>
                      <a:r>
                        <a:rPr lang="en-US" sz="1200" dirty="0"/>
                        <a:t>Description</a:t>
                      </a:r>
                    </a:p>
                  </a:txBody>
                  <a:tcPr anchor="ctr">
                    <a:solidFill>
                      <a:schemeClr val="bg2">
                        <a:lumMod val="60000"/>
                        <a:lumOff val="40000"/>
                      </a:schemeClr>
                    </a:solidFill>
                  </a:tcPr>
                </a:tc>
                <a:extLst>
                  <a:ext uri="{0D108BD9-81ED-4DB2-BD59-A6C34878D82A}">
                    <a16:rowId xmlns:a16="http://schemas.microsoft.com/office/drawing/2014/main" val="3733878601"/>
                  </a:ext>
                </a:extLst>
              </a:tr>
              <a:tr h="370840">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1933030091"/>
                  </a:ext>
                </a:extLst>
              </a:tr>
              <a:tr h="370840">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1260204010"/>
                  </a:ext>
                </a:extLst>
              </a:tr>
              <a:tr h="370840">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1959729713"/>
                  </a:ext>
                </a:extLst>
              </a:tr>
              <a:tr h="370840">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extLst>
                  <a:ext uri="{0D108BD9-81ED-4DB2-BD59-A6C34878D82A}">
                    <a16:rowId xmlns:a16="http://schemas.microsoft.com/office/drawing/2014/main" val="810321985"/>
                  </a:ext>
                </a:extLst>
              </a:tr>
            </a:tbl>
          </a:graphicData>
        </a:graphic>
      </p:graphicFrame>
    </p:spTree>
    <p:extLst>
      <p:ext uri="{BB962C8B-B14F-4D97-AF65-F5344CB8AC3E}">
        <p14:creationId xmlns:p14="http://schemas.microsoft.com/office/powerpoint/2010/main" val="392270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4616648"/>
          </a:xfrm>
          <a:prstGeom prst="rect">
            <a:avLst/>
          </a:prstGeom>
          <a:noFill/>
        </p:spPr>
        <p:txBody>
          <a:bodyPr wrap="square" rtlCol="0">
            <a:spAutoFit/>
          </a:bodyPr>
          <a:lstStyle/>
          <a:p>
            <a:r>
              <a:rPr lang="en-AU" b="1" dirty="0">
                <a:latin typeface="Avenir Next" panose="020B0503020202020204" pitchFamily="34" charset="0"/>
              </a:rPr>
              <a:t>Activity 5A</a:t>
            </a:r>
            <a:br>
              <a:rPr lang="en-AU" dirty="0">
                <a:latin typeface="Avenir Next" panose="020B0503020202020204" pitchFamily="34" charset="0"/>
              </a:rPr>
            </a:br>
            <a:endParaRPr lang="en-AU" dirty="0">
              <a:latin typeface="Avenir Next" panose="020B0503020202020204" pitchFamily="34" charset="0"/>
            </a:endParaRPr>
          </a:p>
          <a:p>
            <a:pPr lvl="0" fontAlgn="base"/>
            <a:r>
              <a:rPr lang="en-AU" dirty="0">
                <a:latin typeface="Avenir Next" panose="020B0503020202020204" pitchFamily="34" charset="0"/>
              </a:rPr>
              <a:t>1. Watch the following videos then answer the following questions.</a:t>
            </a:r>
          </a:p>
          <a:p>
            <a:r>
              <a:rPr lang="en-AU" dirty="0">
                <a:latin typeface="Avenir Next" panose="020B0503020202020204" pitchFamily="34" charset="0"/>
              </a:rPr>
              <a:t> </a:t>
            </a:r>
          </a:p>
          <a:p>
            <a:pPr marL="285750" lvl="0" indent="-285750">
              <a:buFont typeface="Arial" panose="020B0604020202020204" pitchFamily="34" charset="0"/>
              <a:buChar char="•"/>
            </a:pPr>
            <a:r>
              <a:rPr lang="en-AU" u="sng" dirty="0">
                <a:latin typeface="Avenir Next" panose="020B0503020202020204" pitchFamily="34" charset="0"/>
                <a:hlinkClick r:id="rId3"/>
              </a:rPr>
              <a:t>https://www.abc.net.au/gardening/factsheets/mulch/9430092</a:t>
            </a:r>
            <a:endParaRPr lang="en-AU" dirty="0">
              <a:latin typeface="Avenir Next" panose="020B0503020202020204" pitchFamily="34" charset="0"/>
            </a:endParaRPr>
          </a:p>
          <a:p>
            <a:pPr marL="285750" lvl="0" indent="-285750">
              <a:buFont typeface="Arial" panose="020B0604020202020204" pitchFamily="34" charset="0"/>
              <a:buChar char="•"/>
            </a:pPr>
            <a:r>
              <a:rPr lang="en-AU" dirty="0">
                <a:latin typeface="Avenir Next" panose="020B0503020202020204" pitchFamily="34" charset="0"/>
              </a:rPr>
              <a:t>Making sugarcane mulch: </a:t>
            </a:r>
            <a:r>
              <a:rPr lang="en-AU" u="sng" dirty="0">
                <a:latin typeface="Avenir Next" panose="020B0503020202020204" pitchFamily="34" charset="0"/>
                <a:hlinkClick r:id="rId4"/>
              </a:rPr>
              <a:t>https://youtu.be/am1M0Ou0TO8</a:t>
            </a:r>
            <a:br>
              <a:rPr lang="en-AU" dirty="0">
                <a:latin typeface="Avenir Next" panose="020B0503020202020204" pitchFamily="34" charset="0"/>
              </a:rPr>
            </a:br>
            <a:endParaRPr lang="en-AU" dirty="0">
              <a:latin typeface="Avenir Next" panose="020B0503020202020204" pitchFamily="34" charset="0"/>
            </a:endParaRPr>
          </a:p>
          <a:p>
            <a:pPr lvl="0" fontAlgn="base"/>
            <a:r>
              <a:rPr lang="en-AU" dirty="0">
                <a:latin typeface="Avenir Next" panose="020B0503020202020204" pitchFamily="34" charset="0"/>
              </a:rPr>
              <a:t>2. Add your answers to your Learning Journal.</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What is sugarcane mulch?</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How is it made?</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How much waste does it save?</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What value to the industry?</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How can we use it around our homes?</a:t>
            </a:r>
            <a:br>
              <a:rPr lang="en-AU" dirty="0">
                <a:latin typeface="Avenir Next" panose="020B0503020202020204" pitchFamily="34" charset="0"/>
              </a:rPr>
            </a:br>
            <a:br>
              <a:rPr lang="en-AU" dirty="0">
                <a:latin typeface="Avenir Next" panose="020B0503020202020204" pitchFamily="34" charset="0"/>
              </a:rPr>
            </a:br>
            <a:endParaRPr lang="en-AU" dirty="0">
              <a:latin typeface="Avenir Next" panose="020B0503020202020204" pitchFamily="34" charset="0"/>
            </a:endParaRPr>
          </a:p>
          <a:p>
            <a:r>
              <a:rPr lang="en-AU" dirty="0">
                <a:latin typeface="Avenir Next" panose="020B0503020202020204" pitchFamily="34" charset="0"/>
              </a:rPr>
              <a:t> </a:t>
            </a:r>
          </a:p>
        </p:txBody>
      </p:sp>
      <p:sp>
        <p:nvSpPr>
          <p:cNvPr id="6" name="TextBox 5">
            <a:extLst>
              <a:ext uri="{FF2B5EF4-FFF2-40B4-BE49-F238E27FC236}">
                <a16:creationId xmlns:a16="http://schemas.microsoft.com/office/drawing/2014/main" id="{D4947F92-FB0E-FE42-A989-4E134F8DC2E5}"/>
              </a:ext>
            </a:extLst>
          </p:cNvPr>
          <p:cNvSpPr txBox="1"/>
          <p:nvPr/>
        </p:nvSpPr>
        <p:spPr>
          <a:xfrm>
            <a:off x="449666" y="426125"/>
            <a:ext cx="3676453" cy="369332"/>
          </a:xfrm>
          <a:prstGeom prst="rect">
            <a:avLst/>
          </a:prstGeom>
          <a:noFill/>
        </p:spPr>
        <p:txBody>
          <a:bodyPr wrap="square" rtlCol="0">
            <a:spAutoFit/>
          </a:bodyPr>
          <a:lstStyle/>
          <a:p>
            <a:r>
              <a:rPr lang="en-US" sz="1800" b="1" dirty="0">
                <a:solidFill>
                  <a:schemeClr val="bg2"/>
                </a:solidFill>
              </a:rPr>
              <a:t>LESSON 5</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5"/>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6"/>
          <a:stretch>
            <a:fillRect/>
          </a:stretch>
        </p:blipFill>
        <p:spPr>
          <a:xfrm>
            <a:off x="429569" y="749592"/>
            <a:ext cx="6428431" cy="369332"/>
          </a:xfrm>
          <a:prstGeom prst="rect">
            <a:avLst/>
          </a:prstGeom>
        </p:spPr>
      </p:pic>
    </p:spTree>
    <p:extLst>
      <p:ext uri="{BB962C8B-B14F-4D97-AF65-F5344CB8AC3E}">
        <p14:creationId xmlns:p14="http://schemas.microsoft.com/office/powerpoint/2010/main" val="8639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4832092"/>
          </a:xfrm>
          <a:prstGeom prst="rect">
            <a:avLst/>
          </a:prstGeom>
          <a:noFill/>
        </p:spPr>
        <p:txBody>
          <a:bodyPr wrap="square" rtlCol="0">
            <a:spAutoFit/>
          </a:bodyPr>
          <a:lstStyle/>
          <a:p>
            <a:r>
              <a:rPr lang="en-AU" b="1" dirty="0">
                <a:latin typeface="Avenir Next" panose="020B0503020202020204" pitchFamily="34" charset="0"/>
              </a:rPr>
              <a:t>Activity 5B</a:t>
            </a:r>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1. Watch this video and solve the following problems: </a:t>
            </a:r>
            <a:r>
              <a:rPr lang="en-AU" dirty="0">
                <a:latin typeface="Avenir Next" panose="020B0503020202020204" pitchFamily="34" charset="0"/>
                <a:hlinkClick r:id="rId3"/>
              </a:rPr>
              <a:t>Sugarcane Mulch in Your Garden - How to Use it and Application Rates</a:t>
            </a:r>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2. Based on the video, work out how many bags of sugarcane mulch you would need to buy to cover the following gardens.</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A square garden with one side of 33m</a:t>
            </a: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A circular garden with a radius of 13m</a:t>
            </a: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A rectangular garden with length of 15m and a width of 12m</a:t>
            </a: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endParaRPr lang="en-AU" dirty="0">
              <a:latin typeface="Avenir Next" panose="020B0503020202020204" pitchFamily="34" charset="0"/>
            </a:endParaRPr>
          </a:p>
          <a:p>
            <a:r>
              <a:rPr lang="en-AU" dirty="0">
                <a:latin typeface="Avenir Next" panose="020B0503020202020204" pitchFamily="34" charset="0"/>
              </a:rPr>
              <a:t> </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4"/>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5"/>
          <a:stretch>
            <a:fillRect/>
          </a:stretch>
        </p:blipFill>
        <p:spPr>
          <a:xfrm>
            <a:off x="429569" y="749592"/>
            <a:ext cx="6428431" cy="369332"/>
          </a:xfrm>
          <a:prstGeom prst="rect">
            <a:avLst/>
          </a:prstGeom>
        </p:spPr>
      </p:pic>
    </p:spTree>
    <p:extLst>
      <p:ext uri="{BB962C8B-B14F-4D97-AF65-F5344CB8AC3E}">
        <p14:creationId xmlns:p14="http://schemas.microsoft.com/office/powerpoint/2010/main" val="83097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7201972"/>
          </a:xfrm>
          <a:prstGeom prst="rect">
            <a:avLst/>
          </a:prstGeom>
          <a:noFill/>
        </p:spPr>
        <p:txBody>
          <a:bodyPr wrap="square" rtlCol="0">
            <a:spAutoFit/>
          </a:bodyPr>
          <a:lstStyle/>
          <a:p>
            <a:r>
              <a:rPr lang="en-AU" b="1" dirty="0">
                <a:latin typeface="Avenir Next" panose="020B0503020202020204" pitchFamily="34" charset="0"/>
              </a:rPr>
              <a:t>Activity 5C </a:t>
            </a:r>
            <a:endParaRPr lang="en-AU" dirty="0">
              <a:latin typeface="Avenir Next" panose="020B0503020202020204" pitchFamily="34" charset="0"/>
            </a:endParaRPr>
          </a:p>
          <a:p>
            <a:r>
              <a:rPr lang="en-AU" dirty="0">
                <a:latin typeface="Avenir Next" panose="020B0503020202020204" pitchFamily="34" charset="0"/>
              </a:rPr>
              <a:t> </a:t>
            </a:r>
          </a:p>
          <a:p>
            <a:pPr marL="342900" lvl="0" indent="-342900">
              <a:buFont typeface="+mj-lt"/>
              <a:buAutoNum type="arabicPeriod"/>
            </a:pPr>
            <a:r>
              <a:rPr lang="en-AU" dirty="0">
                <a:latin typeface="Avenir Next" panose="020B0503020202020204" pitchFamily="34" charset="0"/>
              </a:rPr>
              <a:t>Watch the </a:t>
            </a:r>
            <a:r>
              <a:rPr lang="en-AU" dirty="0">
                <a:latin typeface="Avenir Next" panose="020B0503020202020204" pitchFamily="34" charset="0"/>
                <a:hlinkClick r:id="rId3"/>
              </a:rPr>
              <a:t>following experiment</a:t>
            </a:r>
            <a:r>
              <a:rPr lang="en-AU" dirty="0">
                <a:latin typeface="Avenir Next" panose="020B0503020202020204" pitchFamily="34" charset="0"/>
              </a:rPr>
              <a:t>.</a:t>
            </a:r>
          </a:p>
          <a:p>
            <a:pPr marL="342900" lvl="0" indent="-342900">
              <a:buFont typeface="+mj-lt"/>
              <a:buAutoNum type="arabicPeriod"/>
            </a:pPr>
            <a:r>
              <a:rPr lang="en-AU" dirty="0">
                <a:latin typeface="Avenir Next" panose="020B0503020202020204" pitchFamily="34" charset="0"/>
              </a:rPr>
              <a:t>Try the experiment yourself and see if your results match those in the video. Maybe try using different coloured balloons.</a:t>
            </a:r>
          </a:p>
          <a:p>
            <a:pPr marL="342900" lvl="0" indent="-342900">
              <a:buFont typeface="+mj-lt"/>
              <a:buAutoNum type="arabicPeriod"/>
            </a:pPr>
            <a:r>
              <a:rPr lang="en-AU" dirty="0">
                <a:latin typeface="Avenir Next" panose="020B0503020202020204" pitchFamily="34" charset="0"/>
              </a:rPr>
              <a:t>Take photos of the different stages and record your results below.</a:t>
            </a: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endParaRPr lang="en-AU" dirty="0">
              <a:latin typeface="Avenir Next" panose="020B0503020202020204" pitchFamily="34" charset="0"/>
            </a:endParaRPr>
          </a:p>
          <a:p>
            <a:pPr marL="342900" lvl="0" indent="-342900">
              <a:buFont typeface="+mj-lt"/>
              <a:buAutoNum type="arabicPeriod"/>
            </a:pPr>
            <a:r>
              <a:rPr lang="en-AU" dirty="0">
                <a:latin typeface="Avenir Next" panose="020B0503020202020204" pitchFamily="34" charset="0"/>
              </a:rPr>
              <a:t>When you’ve finished your experiment, make sure you dispose of the liquid in your bottles carefully. </a:t>
            </a:r>
          </a:p>
          <a:p>
            <a:pPr lvl="0"/>
            <a:endParaRPr lang="en-AU" b="1" dirty="0">
              <a:latin typeface="Avenir Next" panose="020B0503020202020204" pitchFamily="34" charset="0"/>
            </a:endParaRPr>
          </a:p>
          <a:p>
            <a:pPr lvl="0"/>
            <a:r>
              <a:rPr lang="en-AU" b="1" dirty="0">
                <a:latin typeface="Avenir Next" panose="020B0503020202020204" pitchFamily="34" charset="0"/>
              </a:rPr>
              <a:t>Warning</a:t>
            </a:r>
            <a:r>
              <a:rPr lang="en-AU" dirty="0">
                <a:latin typeface="Avenir Next" panose="020B0503020202020204" pitchFamily="34" charset="0"/>
              </a:rPr>
              <a:t>: Do not drink or taste it</a:t>
            </a:r>
          </a:p>
          <a:p>
            <a:r>
              <a:rPr lang="en-AU" dirty="0">
                <a:latin typeface="Avenir Next" panose="020B0503020202020204" pitchFamily="34" charset="0"/>
              </a:rPr>
              <a:t> </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4"/>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5"/>
          <a:stretch>
            <a:fillRect/>
          </a:stretch>
        </p:blipFill>
        <p:spPr>
          <a:xfrm>
            <a:off x="429569" y="749592"/>
            <a:ext cx="6428431" cy="369332"/>
          </a:xfrm>
          <a:prstGeom prst="rect">
            <a:avLst/>
          </a:prstGeom>
        </p:spPr>
      </p:pic>
    </p:spTree>
    <p:extLst>
      <p:ext uri="{BB962C8B-B14F-4D97-AF65-F5344CB8AC3E}">
        <p14:creationId xmlns:p14="http://schemas.microsoft.com/office/powerpoint/2010/main" val="322288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2462213"/>
          </a:xfrm>
          <a:prstGeom prst="rect">
            <a:avLst/>
          </a:prstGeom>
          <a:noFill/>
        </p:spPr>
        <p:txBody>
          <a:bodyPr wrap="square" rtlCol="0">
            <a:spAutoFit/>
          </a:bodyPr>
          <a:lstStyle/>
          <a:p>
            <a:r>
              <a:rPr lang="en-AU" b="1" dirty="0">
                <a:latin typeface="Avenir Next" panose="020B0503020202020204" pitchFamily="34" charset="0"/>
              </a:rPr>
              <a:t>Activity 5D</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Using PowerPoint or Slides, reproduce the diagram above using images from magazines, photos or from online. Include a short description of each step of the process.</a:t>
            </a:r>
            <a:br>
              <a:rPr lang="en-AU" dirty="0">
                <a:latin typeface="Avenir Next" panose="020B0503020202020204" pitchFamily="34" charset="0"/>
              </a:rPr>
            </a:br>
            <a:endParaRPr lang="en-AU" dirty="0">
              <a:latin typeface="Avenir Next" panose="020B0503020202020204" pitchFamily="34" charset="0"/>
            </a:endParaRPr>
          </a:p>
          <a:p>
            <a:pPr marL="342900" lvl="0" indent="-342900">
              <a:buFont typeface="+mj-lt"/>
              <a:buAutoNum type="arabicPeriod"/>
            </a:pPr>
            <a:r>
              <a:rPr lang="en-AU" dirty="0">
                <a:latin typeface="Avenir Next" panose="020B0503020202020204" pitchFamily="34" charset="0"/>
              </a:rPr>
              <a:t>This link will help you: </a:t>
            </a:r>
            <a:r>
              <a:rPr lang="en-AU" dirty="0">
                <a:latin typeface="Avenir Next" panose="020B0503020202020204" pitchFamily="34" charset="0"/>
                <a:hlinkClick r:id="rId3"/>
              </a:rPr>
              <a:t>https://</a:t>
            </a:r>
            <a:r>
              <a:rPr lang="en-AU" dirty="0" err="1">
                <a:latin typeface="Avenir Next" panose="020B0503020202020204" pitchFamily="34" charset="0"/>
                <a:hlinkClick r:id="rId3"/>
              </a:rPr>
              <a:t>www.qld.gov.au</a:t>
            </a:r>
            <a:r>
              <a:rPr lang="en-AU" dirty="0">
                <a:latin typeface="Avenir Next" panose="020B0503020202020204" pitchFamily="34" charset="0"/>
                <a:hlinkClick r:id="rId3"/>
              </a:rPr>
              <a:t>/transport/safety/road-safety/e10-fuel/environment</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Add below.</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4"/>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5"/>
          <a:stretch>
            <a:fillRect/>
          </a:stretch>
        </p:blipFill>
        <p:spPr>
          <a:xfrm>
            <a:off x="429569" y="749592"/>
            <a:ext cx="6428431" cy="369332"/>
          </a:xfrm>
          <a:prstGeom prst="rect">
            <a:avLst/>
          </a:prstGeom>
        </p:spPr>
      </p:pic>
    </p:spTree>
    <p:extLst>
      <p:ext uri="{BB962C8B-B14F-4D97-AF65-F5344CB8AC3E}">
        <p14:creationId xmlns:p14="http://schemas.microsoft.com/office/powerpoint/2010/main" val="2168467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3323987"/>
          </a:xfrm>
          <a:prstGeom prst="rect">
            <a:avLst/>
          </a:prstGeom>
          <a:noFill/>
        </p:spPr>
        <p:txBody>
          <a:bodyPr wrap="square" rtlCol="0">
            <a:spAutoFit/>
          </a:bodyPr>
          <a:lstStyle/>
          <a:p>
            <a:r>
              <a:rPr lang="en-AU" b="1" dirty="0">
                <a:latin typeface="Avenir Next" panose="020B0503020202020204" pitchFamily="34" charset="0"/>
              </a:rPr>
              <a:t>Activity 5E</a:t>
            </a:r>
            <a:endParaRPr lang="en-AU" dirty="0">
              <a:latin typeface="Avenir Next" panose="020B0503020202020204" pitchFamily="34" charset="0"/>
            </a:endParaRPr>
          </a:p>
          <a:p>
            <a:pPr lvl="0" fontAlgn="base"/>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Using the Petrol Spy app (https://</a:t>
            </a:r>
            <a:r>
              <a:rPr lang="en-AU" dirty="0" err="1">
                <a:latin typeface="Avenir Next" panose="020B0503020202020204" pitchFamily="34" charset="0"/>
              </a:rPr>
              <a:t>petrolspy.com.au</a:t>
            </a:r>
            <a:r>
              <a:rPr lang="en-AU" dirty="0">
                <a:latin typeface="Avenir Next" panose="020B0503020202020204" pitchFamily="34" charset="0"/>
              </a:rPr>
              <a:t>), choose a city near you and compare the prices of E10, 94 and 98 petrol at ten different petrol stations across all parts of the city. </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Save the data in a spreadsheet.</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Graph your resulting data to group the E10 data, 94 data, 98 data together.</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Which fuel was the cheapest? Buy how much on average?</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Add your graph below.</a:t>
            </a:r>
          </a:p>
          <a:p>
            <a:r>
              <a:rPr lang="en-AU" dirty="0">
                <a:latin typeface="Avenir Next" panose="020B0503020202020204" pitchFamily="34" charset="0"/>
              </a:rPr>
              <a:t> </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3"/>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4"/>
          <a:stretch>
            <a:fillRect/>
          </a:stretch>
        </p:blipFill>
        <p:spPr>
          <a:xfrm>
            <a:off x="429569" y="749592"/>
            <a:ext cx="6428431" cy="369332"/>
          </a:xfrm>
          <a:prstGeom prst="rect">
            <a:avLst/>
          </a:prstGeom>
        </p:spPr>
      </p:pic>
    </p:spTree>
    <p:extLst>
      <p:ext uri="{BB962C8B-B14F-4D97-AF65-F5344CB8AC3E}">
        <p14:creationId xmlns:p14="http://schemas.microsoft.com/office/powerpoint/2010/main" val="132728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5047536"/>
          </a:xfrm>
          <a:prstGeom prst="rect">
            <a:avLst/>
          </a:prstGeom>
          <a:noFill/>
        </p:spPr>
        <p:txBody>
          <a:bodyPr wrap="square" rtlCol="0">
            <a:spAutoFit/>
          </a:bodyPr>
          <a:lstStyle/>
          <a:p>
            <a:r>
              <a:rPr lang="en-AU" b="1" dirty="0">
                <a:latin typeface="Avenir Next" panose="020B0503020202020204" pitchFamily="34" charset="0"/>
              </a:rPr>
              <a:t>Activity 5F</a:t>
            </a:r>
            <a:br>
              <a:rPr lang="en-AU" dirty="0">
                <a:latin typeface="Avenir Next" panose="020B0503020202020204" pitchFamily="34" charset="0"/>
              </a:rPr>
            </a:br>
            <a:endParaRPr lang="en-AU" dirty="0">
              <a:latin typeface="Avenir Next" panose="020B0503020202020204" pitchFamily="34" charset="0"/>
            </a:endParaRPr>
          </a:p>
          <a:p>
            <a:pPr lvl="0" fontAlgn="base"/>
            <a:r>
              <a:rPr lang="en-AU" dirty="0">
                <a:latin typeface="Avenir Next" panose="020B0503020202020204" pitchFamily="34" charset="0"/>
              </a:rPr>
              <a:t>1. Read the article “Bush businesses take up call to boost hand sanitiser supplies” about how a local business was using local sugarcane to make sanitiser during the early days of the COVID pandemic. </a:t>
            </a:r>
          </a:p>
          <a:p>
            <a:pPr lvl="0" fontAlgn="base"/>
            <a:r>
              <a:rPr lang="en-AU" dirty="0">
                <a:latin typeface="Avenir Next" panose="020B0503020202020204" pitchFamily="34" charset="0"/>
                <a:hlinkClick r:id="rId3"/>
              </a:rPr>
              <a:t>PDF</a:t>
            </a:r>
            <a:endParaRPr lang="en-AU" dirty="0">
              <a:latin typeface="Avenir Next" panose="020B0503020202020204" pitchFamily="34" charset="0"/>
            </a:endParaRPr>
          </a:p>
          <a:p>
            <a:pPr fontAlgn="base"/>
            <a:r>
              <a:rPr lang="en-AU" dirty="0">
                <a:latin typeface="Avenir Next" panose="020B0503020202020204" pitchFamily="34" charset="0"/>
              </a:rPr>
              <a:t> </a:t>
            </a:r>
          </a:p>
          <a:p>
            <a:pPr lvl="0" fontAlgn="base"/>
            <a:r>
              <a:rPr lang="en-AU" dirty="0">
                <a:latin typeface="Avenir Next" panose="020B0503020202020204" pitchFamily="34" charset="0"/>
              </a:rPr>
              <a:t>2. Answer the following questions.</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Who are Husk Distillers and where are they based?</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What did they use as a base for the production of liquid sanitiser?</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Why did they decide to produce sanitiser instead of their usual products?</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What fragrance did they use?</a:t>
            </a:r>
          </a:p>
          <a:p>
            <a:pPr marL="285750" lvl="0" indent="-285750" fontAlgn="base">
              <a:buFont typeface="Arial" panose="020B0604020202020204" pitchFamily="34" charset="0"/>
              <a:buChar char="•"/>
            </a:pP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What is the name of the company founder?</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Aside from the production of sanitiser for the community, what benefits were there for the business? </a:t>
            </a:r>
          </a:p>
          <a:p>
            <a:r>
              <a:rPr lang="en-AU" dirty="0">
                <a:latin typeface="Avenir Next" panose="020B0503020202020204" pitchFamily="34" charset="0"/>
              </a:rPr>
              <a:t> </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4"/>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5"/>
          <a:stretch>
            <a:fillRect/>
          </a:stretch>
        </p:blipFill>
        <p:spPr>
          <a:xfrm>
            <a:off x="429569" y="749592"/>
            <a:ext cx="6428431" cy="369332"/>
          </a:xfrm>
          <a:prstGeom prst="rect">
            <a:avLst/>
          </a:prstGeom>
        </p:spPr>
      </p:pic>
    </p:spTree>
    <p:extLst>
      <p:ext uri="{BB962C8B-B14F-4D97-AF65-F5344CB8AC3E}">
        <p14:creationId xmlns:p14="http://schemas.microsoft.com/office/powerpoint/2010/main" val="240358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3970318"/>
          </a:xfrm>
          <a:prstGeom prst="rect">
            <a:avLst/>
          </a:prstGeom>
          <a:noFill/>
        </p:spPr>
        <p:txBody>
          <a:bodyPr wrap="square" rtlCol="0">
            <a:spAutoFit/>
          </a:bodyPr>
          <a:lstStyle/>
          <a:p>
            <a:r>
              <a:rPr lang="en-AU" b="1" dirty="0">
                <a:latin typeface="Avenir Next" panose="020B0503020202020204" pitchFamily="34" charset="0"/>
              </a:rPr>
              <a:t>Activity 5G</a:t>
            </a:r>
            <a:br>
              <a:rPr lang="en-AU" dirty="0">
                <a:latin typeface="Avenir Next" panose="020B0503020202020204" pitchFamily="34" charset="0"/>
              </a:rPr>
            </a:br>
            <a:endParaRPr lang="en-AU" dirty="0">
              <a:latin typeface="Avenir Next" panose="020B0503020202020204" pitchFamily="34" charset="0"/>
            </a:endParaRPr>
          </a:p>
          <a:p>
            <a:pPr lvl="0" fontAlgn="base"/>
            <a:r>
              <a:rPr lang="en-AU" dirty="0">
                <a:latin typeface="Avenir Next" panose="020B0503020202020204" pitchFamily="34" charset="0"/>
              </a:rPr>
              <a:t>1. Using a real shop or online, list the ingredients to five different brands of hand sanitiser.</a:t>
            </a: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2. If your online shop doesn’t show the ingredients, do a Google search for the “</a:t>
            </a:r>
            <a:r>
              <a:rPr lang="en-AU" i="1" dirty="0">
                <a:latin typeface="Avenir Next" panose="020B0503020202020204" pitchFamily="34" charset="0"/>
              </a:rPr>
              <a:t>brand name </a:t>
            </a:r>
            <a:r>
              <a:rPr lang="en-AU" dirty="0">
                <a:latin typeface="Avenir Next" panose="020B0503020202020204" pitchFamily="34" charset="0"/>
              </a:rPr>
              <a:t>label” and read the image. </a:t>
            </a: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3. (</a:t>
            </a:r>
            <a:r>
              <a:rPr lang="en-AU" dirty="0">
                <a:latin typeface="Avenir Next" panose="020B0503020202020204" pitchFamily="34" charset="0"/>
                <a:hlinkClick r:id="rId3"/>
              </a:rPr>
              <a:t>https://shop.coles.com.au/a/national/product/dettol-instant-hand-sanitiser-pump</a:t>
            </a:r>
            <a:r>
              <a:rPr lang="en-AU" dirty="0">
                <a:latin typeface="Avenir Next" panose="020B0503020202020204" pitchFamily="34" charset="0"/>
              </a:rPr>
              <a:t>)</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How many contain ethyl alcohols?</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What do the sanitisers have in common?</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What is different about each?</a:t>
            </a:r>
            <a:br>
              <a:rPr lang="en-AU" dirty="0">
                <a:latin typeface="Avenir Next" panose="020B0503020202020204" pitchFamily="34" charset="0"/>
              </a:rPr>
            </a:br>
            <a:br>
              <a:rPr lang="en-AU" dirty="0">
                <a:latin typeface="Avenir Next" panose="020B0503020202020204" pitchFamily="34" charset="0"/>
              </a:rPr>
            </a:br>
            <a:endParaRPr lang="en-AU" dirty="0">
              <a:latin typeface="Avenir Next" panose="020B0503020202020204" pitchFamily="34" charset="0"/>
            </a:endParaRP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4"/>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5"/>
          <a:stretch>
            <a:fillRect/>
          </a:stretch>
        </p:blipFill>
        <p:spPr>
          <a:xfrm>
            <a:off x="429569" y="749592"/>
            <a:ext cx="6428431" cy="369332"/>
          </a:xfrm>
          <a:prstGeom prst="rect">
            <a:avLst/>
          </a:prstGeom>
        </p:spPr>
      </p:pic>
    </p:spTree>
    <p:extLst>
      <p:ext uri="{BB962C8B-B14F-4D97-AF65-F5344CB8AC3E}">
        <p14:creationId xmlns:p14="http://schemas.microsoft.com/office/powerpoint/2010/main" val="3891953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3754874"/>
          </a:xfrm>
          <a:prstGeom prst="rect">
            <a:avLst/>
          </a:prstGeom>
          <a:noFill/>
        </p:spPr>
        <p:txBody>
          <a:bodyPr wrap="square" rtlCol="0">
            <a:spAutoFit/>
          </a:bodyPr>
          <a:lstStyle/>
          <a:p>
            <a:r>
              <a:rPr lang="en-AU" b="1" dirty="0">
                <a:latin typeface="Avenir Next" panose="020B0503020202020204" pitchFamily="34" charset="0"/>
              </a:rPr>
              <a:t>Activity 6A</a:t>
            </a:r>
            <a:endParaRPr lang="en-AU" dirty="0">
              <a:latin typeface="Avenir Next" panose="020B0503020202020204" pitchFamily="34" charset="0"/>
            </a:endParaRPr>
          </a:p>
          <a:p>
            <a:endParaRPr lang="en-AU" dirty="0">
              <a:latin typeface="Avenir Next" panose="020B0503020202020204" pitchFamily="34" charset="0"/>
            </a:endParaRPr>
          </a:p>
          <a:p>
            <a:r>
              <a:rPr lang="en-AU" dirty="0">
                <a:latin typeface="Avenir Next" panose="020B0503020202020204" pitchFamily="34" charset="0"/>
              </a:rPr>
              <a:t>1. Watch these two videos and take notes about the farming methods, machines used, and what has changed / improved over time.</a:t>
            </a:r>
          </a:p>
          <a:p>
            <a:pPr lvl="0"/>
            <a:endParaRPr lang="en-AU" dirty="0">
              <a:latin typeface="Avenir Next" panose="020B0503020202020204" pitchFamily="34" charset="0"/>
            </a:endParaRPr>
          </a:p>
          <a:p>
            <a:pPr marL="285750" lvl="0" indent="-285750">
              <a:buFont typeface="Arial" panose="020B0604020202020204" pitchFamily="34" charset="0"/>
              <a:buChar char="•"/>
            </a:pPr>
            <a:r>
              <a:rPr lang="en-AU" dirty="0">
                <a:latin typeface="Avenir Next" panose="020B0503020202020204" pitchFamily="34" charset="0"/>
              </a:rPr>
              <a:t>Watch Video 1: </a:t>
            </a:r>
            <a:r>
              <a:rPr lang="en-AU" dirty="0">
                <a:latin typeface="Avenir Next" panose="020B0503020202020204" pitchFamily="34" charset="0"/>
                <a:hlinkClick r:id="rId3"/>
              </a:rPr>
              <a:t>https://youtu.be/KqX4K1E8NOM</a:t>
            </a:r>
            <a:r>
              <a:rPr lang="en-AU" dirty="0">
                <a:latin typeface="Avenir Next" panose="020B0503020202020204" pitchFamily="34" charset="0"/>
              </a:rPr>
              <a:t> - Old footage</a:t>
            </a:r>
          </a:p>
          <a:p>
            <a:pPr marL="285750" lvl="0" indent="-285750">
              <a:buFont typeface="Arial" panose="020B0604020202020204" pitchFamily="34" charset="0"/>
              <a:buChar char="•"/>
            </a:pPr>
            <a:r>
              <a:rPr lang="en-AU" dirty="0">
                <a:latin typeface="Avenir Next" panose="020B0503020202020204" pitchFamily="34" charset="0"/>
              </a:rPr>
              <a:t>Watch Video 2: </a:t>
            </a:r>
            <a:r>
              <a:rPr lang="en-AU" dirty="0">
                <a:latin typeface="Avenir Next" panose="020B0503020202020204" pitchFamily="34" charset="0"/>
                <a:hlinkClick r:id="rId4"/>
              </a:rPr>
              <a:t>https://youtu.be/cIbRdZ9x7Q4</a:t>
            </a:r>
            <a:r>
              <a:rPr lang="en-AU" dirty="0">
                <a:latin typeface="Avenir Next" panose="020B0503020202020204" pitchFamily="34" charset="0"/>
              </a:rPr>
              <a:t> - Cropping technology over time</a:t>
            </a: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2. Write a brief report that discusses the differences between early farming machinery and the technology that growers have access to now. You must cover these topics: efficiency, results, time savings, and improved crop growth.</a:t>
            </a:r>
          </a:p>
          <a:p>
            <a:pPr lvl="0" fontAlgn="base"/>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endParaRPr lang="en-AU" dirty="0">
              <a:latin typeface="Avenir Next" panose="020B0503020202020204" pitchFamily="34" charset="0"/>
            </a:endParaRPr>
          </a:p>
        </p:txBody>
      </p:sp>
      <p:sp>
        <p:nvSpPr>
          <p:cNvPr id="6" name="TextBox 5">
            <a:extLst>
              <a:ext uri="{FF2B5EF4-FFF2-40B4-BE49-F238E27FC236}">
                <a16:creationId xmlns:a16="http://schemas.microsoft.com/office/drawing/2014/main" id="{D4947F92-FB0E-FE42-A989-4E134F8DC2E5}"/>
              </a:ext>
            </a:extLst>
          </p:cNvPr>
          <p:cNvSpPr txBox="1"/>
          <p:nvPr/>
        </p:nvSpPr>
        <p:spPr>
          <a:xfrm>
            <a:off x="449666" y="426125"/>
            <a:ext cx="3676453" cy="369332"/>
          </a:xfrm>
          <a:prstGeom prst="rect">
            <a:avLst/>
          </a:prstGeom>
          <a:noFill/>
        </p:spPr>
        <p:txBody>
          <a:bodyPr wrap="square" rtlCol="0">
            <a:spAutoFit/>
          </a:bodyPr>
          <a:lstStyle/>
          <a:p>
            <a:r>
              <a:rPr lang="en-US" sz="1800" b="1" dirty="0">
                <a:solidFill>
                  <a:schemeClr val="bg2"/>
                </a:solidFill>
              </a:rPr>
              <a:t>LESSON 6</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5"/>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6"/>
          <a:stretch>
            <a:fillRect/>
          </a:stretch>
        </p:blipFill>
        <p:spPr>
          <a:xfrm>
            <a:off x="429569" y="749592"/>
            <a:ext cx="6428431" cy="369332"/>
          </a:xfrm>
          <a:prstGeom prst="rect">
            <a:avLst/>
          </a:prstGeom>
        </p:spPr>
      </p:pic>
    </p:spTree>
    <p:extLst>
      <p:ext uri="{BB962C8B-B14F-4D97-AF65-F5344CB8AC3E}">
        <p14:creationId xmlns:p14="http://schemas.microsoft.com/office/powerpoint/2010/main" val="57933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3"/>
          <p:cNvSpPr txBox="1"/>
          <p:nvPr/>
        </p:nvSpPr>
        <p:spPr>
          <a:xfrm>
            <a:off x="-211489" y="2714134"/>
            <a:ext cx="7321167" cy="1313433"/>
          </a:xfrm>
          <a:prstGeom prst="rect">
            <a:avLst/>
          </a:prstGeom>
          <a:noFill/>
          <a:ln>
            <a:noFill/>
          </a:ln>
        </p:spPr>
        <p:txBody>
          <a:bodyPr spcFirstLastPara="1" wrap="square" lIns="132058" tIns="132058" rIns="132058" bIns="132058" anchor="ctr" anchorCtr="0">
            <a:noAutofit/>
          </a:bodyPr>
          <a:lstStyle/>
          <a:p>
            <a:pPr algn="ctr"/>
            <a:r>
              <a:rPr lang="es-ES" sz="6000" dirty="0">
                <a:solidFill>
                  <a:schemeClr val="bg2"/>
                </a:solidFill>
                <a:latin typeface="Avenir Next" panose="020B0503020202020204" pitchFamily="34" charset="0"/>
                <a:ea typeface="Montserrat"/>
                <a:cs typeface="Montserrat"/>
                <a:sym typeface="Montserrat"/>
              </a:rPr>
              <a:t>[</a:t>
            </a:r>
            <a:r>
              <a:rPr lang="es-ES" sz="6000" dirty="0" err="1">
                <a:solidFill>
                  <a:schemeClr val="bg2"/>
                </a:solidFill>
                <a:latin typeface="Avenir Next" panose="020B0503020202020204" pitchFamily="34" charset="0"/>
                <a:ea typeface="Montserrat"/>
                <a:cs typeface="Montserrat"/>
                <a:sym typeface="Montserrat"/>
              </a:rPr>
              <a:t>insert</a:t>
            </a:r>
            <a:r>
              <a:rPr lang="es-ES" sz="6000" dirty="0">
                <a:solidFill>
                  <a:schemeClr val="bg2"/>
                </a:solidFill>
                <a:latin typeface="Avenir Next" panose="020B0503020202020204" pitchFamily="34" charset="0"/>
                <a:ea typeface="Montserrat"/>
                <a:cs typeface="Montserrat"/>
                <a:sym typeface="Montserrat"/>
              </a:rPr>
              <a:t> </a:t>
            </a:r>
            <a:r>
              <a:rPr lang="es-ES" sz="6000" dirty="0" err="1">
                <a:solidFill>
                  <a:schemeClr val="bg2"/>
                </a:solidFill>
                <a:latin typeface="Avenir Next" panose="020B0503020202020204" pitchFamily="34" charset="0"/>
                <a:ea typeface="Montserrat"/>
                <a:cs typeface="Montserrat"/>
                <a:sym typeface="Montserrat"/>
              </a:rPr>
              <a:t>name</a:t>
            </a:r>
            <a:r>
              <a:rPr lang="es-ES" sz="6000" dirty="0">
                <a:solidFill>
                  <a:schemeClr val="bg2"/>
                </a:solidFill>
                <a:latin typeface="Avenir Next" panose="020B0503020202020204" pitchFamily="34" charset="0"/>
                <a:ea typeface="Montserrat"/>
                <a:cs typeface="Montserrat"/>
                <a:sym typeface="Montserrat"/>
              </a:rPr>
              <a:t>]</a:t>
            </a:r>
            <a:endParaRPr sz="6000" dirty="0">
              <a:solidFill>
                <a:schemeClr val="bg2"/>
              </a:solidFill>
              <a:latin typeface="Avenir Next" panose="020B0503020202020204" pitchFamily="34" charset="0"/>
              <a:ea typeface="Montserrat"/>
              <a:cs typeface="Montserrat"/>
              <a:sym typeface="Montserrat"/>
            </a:endParaRPr>
          </a:p>
        </p:txBody>
      </p:sp>
      <p:sp>
        <p:nvSpPr>
          <p:cNvPr id="627" name="Google Shape;627;p13"/>
          <p:cNvSpPr txBox="1"/>
          <p:nvPr/>
        </p:nvSpPr>
        <p:spPr>
          <a:xfrm>
            <a:off x="161612" y="1488018"/>
            <a:ext cx="6574967" cy="1882833"/>
          </a:xfrm>
          <a:prstGeom prst="rect">
            <a:avLst/>
          </a:prstGeom>
          <a:noFill/>
          <a:ln>
            <a:noFill/>
          </a:ln>
        </p:spPr>
        <p:txBody>
          <a:bodyPr spcFirstLastPara="1" wrap="square" lIns="132058" tIns="132058" rIns="132058" bIns="132058" anchor="ctr" anchorCtr="0">
            <a:noAutofit/>
          </a:bodyPr>
          <a:lstStyle/>
          <a:p>
            <a:pPr algn="ctr"/>
            <a:r>
              <a:rPr lang="es-ES" sz="4000" dirty="0" err="1">
                <a:latin typeface="Avenir Next" panose="020B0503020202020204" pitchFamily="34" charset="0"/>
                <a:ea typeface="Montserrat"/>
                <a:cs typeface="Montserrat"/>
                <a:sym typeface="Montserrat"/>
              </a:rPr>
              <a:t>This</a:t>
            </a:r>
            <a:r>
              <a:rPr lang="es-ES" sz="4000" dirty="0">
                <a:latin typeface="Avenir Next" panose="020B0503020202020204" pitchFamily="34" charset="0"/>
                <a:ea typeface="Montserrat"/>
                <a:cs typeface="Montserrat"/>
                <a:sym typeface="Montserrat"/>
              </a:rPr>
              <a:t> </a:t>
            </a:r>
            <a:r>
              <a:rPr lang="es-ES" sz="4000" dirty="0" err="1">
                <a:latin typeface="Avenir Next" panose="020B0503020202020204" pitchFamily="34" charset="0"/>
                <a:ea typeface="Montserrat"/>
                <a:cs typeface="Montserrat"/>
                <a:sym typeface="Montserrat"/>
              </a:rPr>
              <a:t>Journal</a:t>
            </a:r>
            <a:r>
              <a:rPr lang="es-ES" sz="4000" dirty="0">
                <a:latin typeface="Avenir Next" panose="020B0503020202020204" pitchFamily="34" charset="0"/>
                <a:ea typeface="Montserrat"/>
                <a:cs typeface="Montserrat"/>
                <a:sym typeface="Montserrat"/>
              </a:rPr>
              <a:t> </a:t>
            </a:r>
            <a:r>
              <a:rPr lang="es-ES" sz="4000" dirty="0" err="1">
                <a:latin typeface="Avenir Next" panose="020B0503020202020204" pitchFamily="34" charset="0"/>
                <a:ea typeface="Montserrat"/>
                <a:cs typeface="Montserrat"/>
                <a:sym typeface="Montserrat"/>
              </a:rPr>
              <a:t>belongs</a:t>
            </a:r>
            <a:r>
              <a:rPr lang="es-ES" sz="4000" dirty="0">
                <a:latin typeface="Avenir Next" panose="020B0503020202020204" pitchFamily="34" charset="0"/>
                <a:ea typeface="Montserrat"/>
                <a:cs typeface="Montserrat"/>
                <a:sym typeface="Montserrat"/>
              </a:rPr>
              <a:t> to:</a:t>
            </a:r>
            <a:endParaRPr sz="4000" dirty="0">
              <a:latin typeface="Avenir Next" panose="020B0503020202020204" pitchFamily="34" charset="0"/>
              <a:ea typeface="Montserrat"/>
              <a:cs typeface="Montserrat"/>
              <a:sym typeface="Montserrat"/>
            </a:endParaRPr>
          </a:p>
        </p:txBody>
      </p:sp>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6" name="Picture 5" descr="A picture containing food, indoor, sliced&#10;&#10;Description automatically generated">
            <a:extLst>
              <a:ext uri="{FF2B5EF4-FFF2-40B4-BE49-F238E27FC236}">
                <a16:creationId xmlns:a16="http://schemas.microsoft.com/office/drawing/2014/main" id="{F1140733-CC54-664D-A16F-5ECBCCE0E91B}"/>
              </a:ext>
            </a:extLst>
          </p:cNvPr>
          <p:cNvPicPr>
            <a:picLocks noChangeAspect="1"/>
          </p:cNvPicPr>
          <p:nvPr/>
        </p:nvPicPr>
        <p:blipFill>
          <a:blip r:embed="rId3"/>
          <a:stretch>
            <a:fillRect/>
          </a:stretch>
        </p:blipFill>
        <p:spPr>
          <a:xfrm>
            <a:off x="4666268" y="8405199"/>
            <a:ext cx="2021067" cy="13666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6247864"/>
          </a:xfrm>
          <a:prstGeom prst="rect">
            <a:avLst/>
          </a:prstGeom>
          <a:noFill/>
        </p:spPr>
        <p:txBody>
          <a:bodyPr wrap="square" rtlCol="0">
            <a:spAutoFit/>
          </a:bodyPr>
          <a:lstStyle/>
          <a:p>
            <a:r>
              <a:rPr lang="en-AU" b="1" dirty="0">
                <a:latin typeface="Avenir Next" panose="020B0503020202020204" pitchFamily="34" charset="0"/>
              </a:rPr>
              <a:t>Activity 6B</a:t>
            </a:r>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1. Watch the following three videos.</a:t>
            </a:r>
            <a:endParaRPr lang="en-AU" sz="1800" dirty="0">
              <a:latin typeface="Avenir Next" panose="020B0503020202020204" pitchFamily="34" charset="0"/>
            </a:endParaRPr>
          </a:p>
          <a:p>
            <a:pPr lvl="0"/>
            <a:endParaRPr lang="en-AU" dirty="0">
              <a:latin typeface="Avenir Next" panose="020B0503020202020204" pitchFamily="34" charset="0"/>
            </a:endParaRPr>
          </a:p>
          <a:p>
            <a:pPr lvl="0"/>
            <a:r>
              <a:rPr lang="en-AU" dirty="0">
                <a:latin typeface="Avenir Next" panose="020B0503020202020204" pitchFamily="34" charset="0"/>
              </a:rPr>
              <a:t>Watch </a:t>
            </a:r>
            <a:r>
              <a:rPr lang="en-AU" dirty="0">
                <a:latin typeface="Avenir Next" panose="020B0503020202020204" pitchFamily="34" charset="0"/>
                <a:hlinkClick r:id="rId3"/>
              </a:rPr>
              <a:t>https://</a:t>
            </a:r>
            <a:r>
              <a:rPr lang="en-AU" dirty="0" err="1">
                <a:latin typeface="Avenir Next" panose="020B0503020202020204" pitchFamily="34" charset="0"/>
                <a:hlinkClick r:id="rId3"/>
              </a:rPr>
              <a:t>youtu.be</a:t>
            </a:r>
            <a:r>
              <a:rPr lang="en-AU" dirty="0">
                <a:latin typeface="Avenir Next" panose="020B0503020202020204" pitchFamily="34" charset="0"/>
                <a:hlinkClick r:id="rId3"/>
              </a:rPr>
              <a:t>/FLh4wWw76kc </a:t>
            </a:r>
            <a:r>
              <a:rPr lang="en-AU" dirty="0">
                <a:latin typeface="Avenir Next" panose="020B0503020202020204" pitchFamily="34" charset="0"/>
              </a:rPr>
              <a:t>- Soil moisture probes</a:t>
            </a:r>
            <a:endParaRPr lang="en-AU" sz="1800" dirty="0">
              <a:latin typeface="Avenir Next" panose="020B0503020202020204" pitchFamily="34" charset="0"/>
            </a:endParaRPr>
          </a:p>
          <a:p>
            <a:pPr lvl="0"/>
            <a:r>
              <a:rPr lang="en-AU" dirty="0">
                <a:latin typeface="Avenir Next" panose="020B0503020202020204" pitchFamily="34" charset="0"/>
              </a:rPr>
              <a:t>Watch </a:t>
            </a:r>
            <a:r>
              <a:rPr lang="en-AU" dirty="0">
                <a:latin typeface="Avenir Next" panose="020B0503020202020204" pitchFamily="34" charset="0"/>
                <a:hlinkClick r:id="rId4"/>
              </a:rPr>
              <a:t>https://</a:t>
            </a:r>
            <a:r>
              <a:rPr lang="en-AU" dirty="0" err="1">
                <a:latin typeface="Avenir Next" panose="020B0503020202020204" pitchFamily="34" charset="0"/>
                <a:hlinkClick r:id="rId4"/>
              </a:rPr>
              <a:t>youtu.be</a:t>
            </a:r>
            <a:r>
              <a:rPr lang="en-AU" dirty="0">
                <a:latin typeface="Avenir Next" panose="020B0503020202020204" pitchFamily="34" charset="0"/>
                <a:hlinkClick r:id="rId4"/>
              </a:rPr>
              <a:t>/Xtux9OqUmP8 </a:t>
            </a:r>
            <a:r>
              <a:rPr lang="en-AU" dirty="0">
                <a:latin typeface="Avenir Next" panose="020B0503020202020204" pitchFamily="34" charset="0"/>
              </a:rPr>
              <a:t>- GPS controlled traffic systems</a:t>
            </a:r>
            <a:endParaRPr lang="en-AU" sz="1800" dirty="0">
              <a:latin typeface="Avenir Next" panose="020B0503020202020204" pitchFamily="34" charset="0"/>
            </a:endParaRPr>
          </a:p>
          <a:p>
            <a:pPr lvl="0"/>
            <a:r>
              <a:rPr lang="en-AU" dirty="0">
                <a:latin typeface="Avenir Next" panose="020B0503020202020204" pitchFamily="34" charset="0"/>
              </a:rPr>
              <a:t>Watch </a:t>
            </a:r>
            <a:r>
              <a:rPr lang="en-AU" dirty="0">
                <a:latin typeface="Avenir Next" panose="020B0503020202020204" pitchFamily="34" charset="0"/>
                <a:hlinkClick r:id="rId5"/>
              </a:rPr>
              <a:t>https://</a:t>
            </a:r>
            <a:r>
              <a:rPr lang="en-AU" dirty="0" err="1">
                <a:latin typeface="Avenir Next" panose="020B0503020202020204" pitchFamily="34" charset="0"/>
                <a:hlinkClick r:id="rId5"/>
              </a:rPr>
              <a:t>youtu.be</a:t>
            </a:r>
            <a:r>
              <a:rPr lang="en-AU" dirty="0">
                <a:latin typeface="Avenir Next" panose="020B0503020202020204" pitchFamily="34" charset="0"/>
                <a:hlinkClick r:id="rId5"/>
              </a:rPr>
              <a:t>/6qBimHNDiMs </a:t>
            </a:r>
            <a:r>
              <a:rPr lang="en-AU" dirty="0">
                <a:latin typeface="Avenir Next" panose="020B0503020202020204" pitchFamily="34" charset="0"/>
              </a:rPr>
              <a:t>- Drone use</a:t>
            </a:r>
            <a:endParaRPr lang="en-AU" sz="1800" dirty="0">
              <a:latin typeface="Avenir Next" panose="020B0503020202020204" pitchFamily="34" charset="0"/>
            </a:endParaRPr>
          </a:p>
          <a:p>
            <a:endParaRPr lang="en-AU" dirty="0">
              <a:latin typeface="Avenir Next" panose="020B0503020202020204" pitchFamily="34" charset="0"/>
            </a:endParaRPr>
          </a:p>
          <a:p>
            <a:r>
              <a:rPr lang="en-AU" dirty="0">
                <a:latin typeface="Avenir Next" panose="020B0503020202020204" pitchFamily="34" charset="0"/>
              </a:rPr>
              <a:t>2. In the three videos, we saw some technology that growers are using to manage, improve &amp; grow better cane. Imagine you had a complete robotics and AI lab available to you and all of its scientists. </a:t>
            </a:r>
            <a:endParaRPr lang="en-AU" sz="1800" dirty="0">
              <a:latin typeface="Avenir Next" panose="020B0503020202020204" pitchFamily="34" charset="0"/>
            </a:endParaRPr>
          </a:p>
          <a:p>
            <a:pPr lvl="0" fontAlgn="base"/>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Design the ultimate “robot cane grower” that could be used by growers within the next five years. Here is a list of sensors that you would have access to </a:t>
            </a:r>
            <a:r>
              <a:rPr lang="en-AU" dirty="0">
                <a:latin typeface="Avenir Next" panose="020B0503020202020204" pitchFamily="34" charset="0"/>
                <a:hlinkClick r:id="rId6"/>
              </a:rPr>
              <a:t>https://en.wikipedia.org/wiki/List_of_sensors</a:t>
            </a: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Draw a technical diagram of your robot explaining all its features. </a:t>
            </a:r>
          </a:p>
          <a:p>
            <a:pPr marL="285750" lvl="0" indent="-285750" fontAlgn="base">
              <a:buFont typeface="Arial" panose="020B0604020202020204" pitchFamily="34" charset="0"/>
              <a:buChar char="•"/>
            </a:pPr>
            <a:r>
              <a:rPr lang="en-AU" dirty="0">
                <a:latin typeface="Avenir Next" panose="020B0503020202020204" pitchFamily="34" charset="0"/>
              </a:rPr>
              <a:t>List and explain what your robot does, how it does it and how that will help farmers become more efficient &amp; produce a more </a:t>
            </a:r>
            <a:r>
              <a:rPr lang="en-AU">
                <a:latin typeface="Avenir Next" panose="020B0503020202020204" pitchFamily="34" charset="0"/>
              </a:rPr>
              <a:t>sustainable and </a:t>
            </a:r>
            <a:r>
              <a:rPr lang="en-AU" dirty="0">
                <a:latin typeface="Avenir Next" panose="020B0503020202020204" pitchFamily="34" charset="0"/>
              </a:rPr>
              <a:t>high yield crop. You can present your information as a:</a:t>
            </a:r>
            <a:br>
              <a:rPr lang="en-AU" dirty="0">
                <a:latin typeface="Avenir Next" panose="020B0503020202020204" pitchFamily="34" charset="0"/>
              </a:rPr>
            </a:br>
            <a:endParaRPr lang="en-AU" sz="1800" dirty="0">
              <a:latin typeface="Avenir Next" panose="020B0503020202020204" pitchFamily="34" charset="0"/>
            </a:endParaRPr>
          </a:p>
          <a:p>
            <a:pPr lvl="4" fontAlgn="base"/>
            <a:r>
              <a:rPr lang="en-AU" dirty="0">
                <a:latin typeface="Avenir Next" panose="020B0503020202020204" pitchFamily="34" charset="0"/>
              </a:rPr>
              <a:t>	- detailed report (min 500 words), </a:t>
            </a:r>
            <a:endParaRPr lang="en-AU" sz="1800" dirty="0">
              <a:latin typeface="Avenir Next" panose="020B0503020202020204" pitchFamily="34" charset="0"/>
            </a:endParaRPr>
          </a:p>
          <a:p>
            <a:pPr lvl="4" fontAlgn="base"/>
            <a:r>
              <a:rPr lang="en-AU" dirty="0">
                <a:latin typeface="Avenir Next" panose="020B0503020202020204" pitchFamily="34" charset="0"/>
              </a:rPr>
              <a:t>	- or a multimedia presentation,</a:t>
            </a:r>
            <a:endParaRPr lang="en-AU" sz="1800" dirty="0">
              <a:latin typeface="Avenir Next" panose="020B0503020202020204" pitchFamily="34" charset="0"/>
            </a:endParaRPr>
          </a:p>
          <a:p>
            <a:pPr lvl="4" fontAlgn="base"/>
            <a:r>
              <a:rPr lang="en-AU" dirty="0">
                <a:latin typeface="Avenir Next" panose="020B0503020202020204" pitchFamily="34" charset="0"/>
              </a:rPr>
              <a:t>	- or animation </a:t>
            </a:r>
          </a:p>
          <a:p>
            <a:pPr lvl="1" fontAlgn="base"/>
            <a:endParaRPr lang="en-AU" sz="1800" dirty="0">
              <a:latin typeface="Avenir Next" panose="020B0503020202020204" pitchFamily="34" charset="0"/>
            </a:endParaRPr>
          </a:p>
          <a:p>
            <a:pPr lvl="0" fontAlgn="base"/>
            <a:r>
              <a:rPr lang="en-AU" dirty="0">
                <a:latin typeface="Avenir Next" panose="020B0503020202020204" pitchFamily="34" charset="0"/>
              </a:rPr>
              <a:t>3. Add your information below &amp; on a new page.</a:t>
            </a:r>
            <a:endParaRPr lang="en-AU" sz="1800" dirty="0">
              <a:latin typeface="Avenir Next" panose="020B0503020202020204" pitchFamily="34" charset="0"/>
            </a:endParaRPr>
          </a:p>
          <a:p>
            <a:endParaRPr lang="en-AU" b="1" dirty="0">
              <a:latin typeface="Avenir Next" panose="020B0503020202020204" pitchFamily="34" charset="0"/>
            </a:endParaRPr>
          </a:p>
          <a:p>
            <a:r>
              <a:rPr lang="en-AU" dirty="0">
                <a:latin typeface="Avenir Next" panose="020B0503020202020204" pitchFamily="34" charset="0"/>
              </a:rPr>
              <a:t> </a:t>
            </a:r>
            <a:endParaRPr lang="en-AU" sz="1800" dirty="0">
              <a:latin typeface="Avenir Next" panose="020B0503020202020204" pitchFamily="34" charset="0"/>
            </a:endParaRP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7"/>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8"/>
          <a:stretch>
            <a:fillRect/>
          </a:stretch>
        </p:blipFill>
        <p:spPr>
          <a:xfrm>
            <a:off x="429569" y="749592"/>
            <a:ext cx="6428431" cy="369332"/>
          </a:xfrm>
          <a:prstGeom prst="rect">
            <a:avLst/>
          </a:prstGeom>
        </p:spPr>
      </p:pic>
    </p:spTree>
    <p:extLst>
      <p:ext uri="{BB962C8B-B14F-4D97-AF65-F5344CB8AC3E}">
        <p14:creationId xmlns:p14="http://schemas.microsoft.com/office/powerpoint/2010/main" val="258689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1169551"/>
          </a:xfrm>
          <a:prstGeom prst="rect">
            <a:avLst/>
          </a:prstGeom>
          <a:noFill/>
        </p:spPr>
        <p:txBody>
          <a:bodyPr wrap="square" rtlCol="0">
            <a:spAutoFit/>
          </a:bodyPr>
          <a:lstStyle/>
          <a:p>
            <a:r>
              <a:rPr lang="en-AU" b="1" dirty="0">
                <a:latin typeface="Avenir Next" panose="020B0503020202020204" pitchFamily="34" charset="0"/>
              </a:rPr>
              <a:t>Extension Activity</a:t>
            </a:r>
            <a:endParaRPr lang="en-AU" sz="1800" dirty="0">
              <a:latin typeface="Avenir Next" panose="020B0503020202020204" pitchFamily="34" charset="0"/>
            </a:endParaRPr>
          </a:p>
          <a:p>
            <a:endParaRPr lang="en-AU" dirty="0">
              <a:latin typeface="Avenir Next" panose="020B0503020202020204" pitchFamily="34" charset="0"/>
            </a:endParaRPr>
          </a:p>
          <a:p>
            <a:r>
              <a:rPr lang="en-AU" dirty="0">
                <a:latin typeface="Avenir Next" panose="020B0503020202020204" pitchFamily="34" charset="0"/>
              </a:rPr>
              <a:t>If you have access to 3D CAD and 3D printers, create a three-dimensional model of your “robot cane farmer”. Model it using 3D CAD then slice it to send to your 3D printer.</a:t>
            </a:r>
            <a:endParaRPr lang="en-AU" sz="1800" dirty="0">
              <a:latin typeface="Avenir Next" panose="020B0503020202020204" pitchFamily="34" charset="0"/>
            </a:endParaRP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3"/>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4"/>
          <a:stretch>
            <a:fillRect/>
          </a:stretch>
        </p:blipFill>
        <p:spPr>
          <a:xfrm>
            <a:off x="429569" y="749592"/>
            <a:ext cx="6428431" cy="369332"/>
          </a:xfrm>
          <a:prstGeom prst="rect">
            <a:avLst/>
          </a:prstGeom>
        </p:spPr>
      </p:pic>
    </p:spTree>
    <p:extLst>
      <p:ext uri="{BB962C8B-B14F-4D97-AF65-F5344CB8AC3E}">
        <p14:creationId xmlns:p14="http://schemas.microsoft.com/office/powerpoint/2010/main" val="3605486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29569" y="1001810"/>
            <a:ext cx="6249135" cy="5693866"/>
          </a:xfrm>
          <a:prstGeom prst="rect">
            <a:avLst/>
          </a:prstGeom>
          <a:noFill/>
        </p:spPr>
        <p:txBody>
          <a:bodyPr wrap="square" rtlCol="0">
            <a:spAutoFit/>
          </a:bodyPr>
          <a:lstStyle/>
          <a:p>
            <a:r>
              <a:rPr lang="en-AU" b="1" dirty="0">
                <a:solidFill>
                  <a:schemeClr val="bg2"/>
                </a:solidFill>
                <a:latin typeface="Avenir Next" panose="020B0503020202020204" pitchFamily="34" charset="0"/>
              </a:rPr>
              <a:t>End of Unit - Reflection</a:t>
            </a:r>
          </a:p>
          <a:p>
            <a:endParaRPr lang="en-AU" b="1" dirty="0">
              <a:latin typeface="Avenir Next" panose="020B0503020202020204" pitchFamily="34" charset="0"/>
            </a:endParaRPr>
          </a:p>
          <a:p>
            <a:r>
              <a:rPr lang="en-AU" dirty="0">
                <a:latin typeface="Avenir Next" panose="020B0503020202020204" pitchFamily="34" charset="0"/>
              </a:rPr>
              <a:t>Congratulations on completing the lessons on horticulture in Australia. Hopefully you are more aware now of the very diverse industry that impacts so many people around Australia and the world, and can see how it is a constantly evolving industry looking to make the processes more efficient to benefit the environment, the people and the economy.</a:t>
            </a:r>
          </a:p>
          <a:p>
            <a:endParaRPr lang="en-AU" dirty="0">
              <a:latin typeface="Avenir Next" panose="020B0503020202020204" pitchFamily="34" charset="0"/>
            </a:endParaRPr>
          </a:p>
          <a:p>
            <a:r>
              <a:rPr lang="en-AU" b="1" dirty="0">
                <a:latin typeface="Avenir Next" panose="020B0503020202020204" pitchFamily="34" charset="0"/>
              </a:rPr>
              <a:t>Please place a mark on the scale below to answer the questions.</a:t>
            </a:r>
          </a:p>
          <a:p>
            <a:r>
              <a:rPr lang="en-AU" dirty="0">
                <a:latin typeface="Avenir Next" panose="020B0503020202020204" pitchFamily="34" charset="0"/>
              </a:rPr>
              <a:t> </a:t>
            </a:r>
          </a:p>
          <a:p>
            <a:r>
              <a:rPr lang="en-AU" dirty="0">
                <a:latin typeface="Avenir Next" panose="020B0503020202020204" pitchFamily="34" charset="0"/>
              </a:rPr>
              <a:t>How much did I know about protected cropping  before this unit?        </a:t>
            </a:r>
          </a:p>
          <a:p>
            <a:endParaRPr lang="en-AU" dirty="0">
              <a:latin typeface="Avenir Next" panose="020B0503020202020204" pitchFamily="34" charset="0"/>
            </a:endParaRPr>
          </a:p>
          <a:p>
            <a:r>
              <a:rPr lang="en-AU" dirty="0">
                <a:latin typeface="Avenir Next" panose="020B0503020202020204" pitchFamily="34" charset="0"/>
              </a:rPr>
              <a:t>	                 1________________________10</a:t>
            </a:r>
          </a:p>
          <a:p>
            <a:endParaRPr lang="en-AU" dirty="0">
              <a:latin typeface="Avenir Next" panose="020B0503020202020204" pitchFamily="34" charset="0"/>
            </a:endParaRPr>
          </a:p>
          <a:p>
            <a:r>
              <a:rPr lang="en-AU" dirty="0">
                <a:latin typeface="Avenir Next" panose="020B0503020202020204" pitchFamily="34" charset="0"/>
              </a:rPr>
              <a:t>How much do I understand now?				</a:t>
            </a:r>
          </a:p>
          <a:p>
            <a:endParaRPr lang="en-AU" dirty="0">
              <a:latin typeface="Avenir Next" panose="020B0503020202020204" pitchFamily="34" charset="0"/>
            </a:endParaRPr>
          </a:p>
          <a:p>
            <a:r>
              <a:rPr lang="en-AU" dirty="0">
                <a:latin typeface="Avenir Next" panose="020B0503020202020204" pitchFamily="34" charset="0"/>
              </a:rPr>
              <a:t>	                 1________________________10</a:t>
            </a:r>
          </a:p>
          <a:p>
            <a:endParaRPr lang="en-AU" dirty="0">
              <a:latin typeface="Avenir Next" panose="020B0503020202020204" pitchFamily="34" charset="0"/>
            </a:endParaRPr>
          </a:p>
          <a:p>
            <a:r>
              <a:rPr lang="en-AU" dirty="0">
                <a:latin typeface="Avenir Next" panose="020B0503020202020204" pitchFamily="34" charset="0"/>
              </a:rPr>
              <a:t>How important will protected cropping be to food security in the future?</a:t>
            </a:r>
          </a:p>
          <a:p>
            <a:endParaRPr lang="en-AU" dirty="0">
              <a:latin typeface="Avenir Next" panose="020B0503020202020204" pitchFamily="34" charset="0"/>
            </a:endParaRPr>
          </a:p>
          <a:p>
            <a:r>
              <a:rPr lang="en-AU" dirty="0">
                <a:latin typeface="Avenir Next" panose="020B0503020202020204" pitchFamily="34" charset="0"/>
              </a:rPr>
              <a:t>	                 1________________________10</a:t>
            </a:r>
          </a:p>
          <a:p>
            <a:r>
              <a:rPr lang="en-AU" dirty="0">
                <a:latin typeface="Avenir Next" panose="020B0503020202020204" pitchFamily="34" charset="0"/>
              </a:rPr>
              <a:t> </a:t>
            </a:r>
          </a:p>
          <a:p>
            <a:r>
              <a:rPr lang="en-AU" dirty="0">
                <a:latin typeface="Avenir Next" panose="020B0503020202020204" pitchFamily="34" charset="0"/>
              </a:rPr>
              <a:t>Should this be protected cropping or protected horticulture?</a:t>
            </a:r>
          </a:p>
          <a:p>
            <a:endParaRPr lang="en-AU" dirty="0">
              <a:latin typeface="Avenir Next" panose="020B0503020202020204" pitchFamily="34" charset="0"/>
            </a:endParaRPr>
          </a:p>
          <a:p>
            <a:r>
              <a:rPr lang="en-AU" dirty="0">
                <a:latin typeface="Avenir Next" panose="020B0503020202020204" pitchFamily="34" charset="0"/>
              </a:rPr>
              <a:t>	                 1________________________10</a:t>
            </a:r>
          </a:p>
          <a:p>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F94F22E3-8DBF-9D45-91E4-001764647E82}"/>
              </a:ext>
            </a:extLst>
          </p:cNvPr>
          <p:cNvPicPr>
            <a:picLocks noChangeAspect="1"/>
          </p:cNvPicPr>
          <p:nvPr/>
        </p:nvPicPr>
        <p:blipFill>
          <a:blip r:embed="rId3"/>
          <a:stretch>
            <a:fillRect/>
          </a:stretch>
        </p:blipFill>
        <p:spPr>
          <a:xfrm>
            <a:off x="429569" y="504495"/>
            <a:ext cx="6428431" cy="369332"/>
          </a:xfrm>
          <a:prstGeom prst="rect">
            <a:avLst/>
          </a:prstGeom>
        </p:spPr>
      </p:pic>
      <p:pic>
        <p:nvPicPr>
          <p:cNvPr id="9" name="Picture 8" descr="A picture containing food, indoor, sliced&#10;&#10;Description automatically generated">
            <a:extLst>
              <a:ext uri="{FF2B5EF4-FFF2-40B4-BE49-F238E27FC236}">
                <a16:creationId xmlns:a16="http://schemas.microsoft.com/office/drawing/2014/main" id="{DB668556-C1A4-5447-9C14-FE8D9C529C6B}"/>
              </a:ext>
            </a:extLst>
          </p:cNvPr>
          <p:cNvPicPr>
            <a:picLocks noChangeAspect="1"/>
          </p:cNvPicPr>
          <p:nvPr/>
        </p:nvPicPr>
        <p:blipFill>
          <a:blip r:embed="rId4"/>
          <a:stretch>
            <a:fillRect/>
          </a:stretch>
        </p:blipFill>
        <p:spPr>
          <a:xfrm>
            <a:off x="4666268" y="8405199"/>
            <a:ext cx="2021067" cy="1366626"/>
          </a:xfrm>
          <a:prstGeom prst="rect">
            <a:avLst/>
          </a:prstGeom>
        </p:spPr>
      </p:pic>
    </p:spTree>
    <p:extLst>
      <p:ext uri="{BB962C8B-B14F-4D97-AF65-F5344CB8AC3E}">
        <p14:creationId xmlns:p14="http://schemas.microsoft.com/office/powerpoint/2010/main" val="211155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404490"/>
            <a:ext cx="6021472" cy="1815882"/>
          </a:xfrm>
          <a:prstGeom prst="rect">
            <a:avLst/>
          </a:prstGeom>
          <a:noFill/>
        </p:spPr>
        <p:txBody>
          <a:bodyPr wrap="square" rtlCol="0">
            <a:spAutoFit/>
          </a:bodyPr>
          <a:lstStyle/>
          <a:p>
            <a:r>
              <a:rPr lang="en-AU" b="1" dirty="0">
                <a:latin typeface="Avenir Next" panose="020B0503020202020204" pitchFamily="34" charset="0"/>
              </a:rPr>
              <a:t>Activity 1A</a:t>
            </a:r>
            <a:endParaRPr lang="en-AU" dirty="0">
              <a:latin typeface="Avenir Next" panose="020B0503020202020204" pitchFamily="34" charset="0"/>
            </a:endParaRPr>
          </a:p>
          <a:p>
            <a:r>
              <a:rPr lang="en-AU" dirty="0">
                <a:latin typeface="Avenir Next" panose="020B0503020202020204" pitchFamily="34" charset="0"/>
              </a:rPr>
              <a:t> </a:t>
            </a:r>
          </a:p>
          <a:p>
            <a:r>
              <a:rPr lang="en-AU" dirty="0">
                <a:latin typeface="Avenir Next" panose="020B0503020202020204" pitchFamily="34" charset="0"/>
              </a:rPr>
              <a:t>Answer the following question. Show your working.</a:t>
            </a:r>
            <a:br>
              <a:rPr lang="en-AU" dirty="0">
                <a:latin typeface="Avenir Next" panose="020B0503020202020204" pitchFamily="34" charset="0"/>
              </a:rPr>
            </a:br>
            <a:endParaRPr lang="en-AU" dirty="0">
              <a:latin typeface="Avenir Next" panose="020B0503020202020204" pitchFamily="34" charset="0"/>
            </a:endParaRPr>
          </a:p>
          <a:p>
            <a:pPr lvl="0" fontAlgn="base"/>
            <a:r>
              <a:rPr lang="en-AU" dirty="0">
                <a:latin typeface="Avenir Next" panose="020B0503020202020204" pitchFamily="34" charset="0"/>
              </a:rPr>
              <a:t>1. If the average cane field is 1,000,000 m2, approximately how much raw sugar could be grown based on the information above?</a:t>
            </a:r>
          </a:p>
          <a:p>
            <a:r>
              <a:rPr lang="en-AU" dirty="0">
                <a:latin typeface="Avenir Next" panose="020B0503020202020204" pitchFamily="34" charset="0"/>
              </a:rPr>
              <a:t> </a:t>
            </a:r>
          </a:p>
          <a:p>
            <a:endParaRPr lang="en-US" dirty="0">
              <a:latin typeface="Avenir Next" panose="020B0503020202020204" pitchFamily="34" charset="0"/>
            </a:endParaRPr>
          </a:p>
        </p:txBody>
      </p:sp>
      <p:sp>
        <p:nvSpPr>
          <p:cNvPr id="5" name="TextBox 4">
            <a:extLst>
              <a:ext uri="{FF2B5EF4-FFF2-40B4-BE49-F238E27FC236}">
                <a16:creationId xmlns:a16="http://schemas.microsoft.com/office/drawing/2014/main" id="{93A42427-5D52-E141-A441-6F579F970DAC}"/>
              </a:ext>
            </a:extLst>
          </p:cNvPr>
          <p:cNvSpPr txBox="1"/>
          <p:nvPr/>
        </p:nvSpPr>
        <p:spPr>
          <a:xfrm>
            <a:off x="429569" y="4691245"/>
            <a:ext cx="5687367" cy="3108543"/>
          </a:xfrm>
          <a:prstGeom prst="rect">
            <a:avLst/>
          </a:prstGeom>
          <a:noFill/>
        </p:spPr>
        <p:txBody>
          <a:bodyPr wrap="square" rtlCol="0">
            <a:spAutoFit/>
          </a:bodyPr>
          <a:lstStyle/>
          <a:p>
            <a:r>
              <a:rPr lang="en-AU" b="1" dirty="0">
                <a:latin typeface="Avenir Next" panose="020B0503020202020204" pitchFamily="34" charset="0"/>
              </a:rPr>
              <a:t>Activity 1B</a:t>
            </a:r>
            <a:endParaRPr lang="en-AU" dirty="0">
              <a:latin typeface="Avenir Next" panose="020B0503020202020204" pitchFamily="34" charset="0"/>
            </a:endParaRPr>
          </a:p>
          <a:p>
            <a:r>
              <a:rPr lang="en-AU" dirty="0">
                <a:latin typeface="Avenir Next" panose="020B0503020202020204" pitchFamily="34" charset="0"/>
              </a:rPr>
              <a:t> </a:t>
            </a:r>
          </a:p>
          <a:p>
            <a:r>
              <a:rPr lang="en-AU" dirty="0">
                <a:latin typeface="Avenir Next" panose="020B0503020202020204" pitchFamily="34" charset="0"/>
              </a:rPr>
              <a:t>Answer these questions about the video: “</a:t>
            </a:r>
            <a:r>
              <a:rPr lang="en-AU" dirty="0">
                <a:latin typeface="Avenir Next" panose="020B0503020202020204" pitchFamily="34" charset="0"/>
                <a:hlinkClick r:id="rId3"/>
              </a:rPr>
              <a:t>Sugarcane - Paddock to Plate</a:t>
            </a:r>
            <a:r>
              <a:rPr lang="en-AU" dirty="0">
                <a:latin typeface="Avenir Next" panose="020B0503020202020204" pitchFamily="34" charset="0"/>
              </a:rPr>
              <a:t>”. </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Where is sugar made in the plant?</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What do growers plant to grow sugarcane?</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What 3 things does it need to grow?</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What is 1 stool of sugarcane?</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When the cane is harvested, what is it cut into?</a:t>
            </a:r>
          </a:p>
        </p:txBody>
      </p:sp>
      <p:sp>
        <p:nvSpPr>
          <p:cNvPr id="6" name="TextBox 5">
            <a:extLst>
              <a:ext uri="{FF2B5EF4-FFF2-40B4-BE49-F238E27FC236}">
                <a16:creationId xmlns:a16="http://schemas.microsoft.com/office/drawing/2014/main" id="{D4947F92-FB0E-FE42-A989-4E134F8DC2E5}"/>
              </a:ext>
            </a:extLst>
          </p:cNvPr>
          <p:cNvSpPr txBox="1"/>
          <p:nvPr/>
        </p:nvSpPr>
        <p:spPr>
          <a:xfrm>
            <a:off x="449666" y="426125"/>
            <a:ext cx="3676453" cy="369332"/>
          </a:xfrm>
          <a:prstGeom prst="rect">
            <a:avLst/>
          </a:prstGeom>
          <a:noFill/>
        </p:spPr>
        <p:txBody>
          <a:bodyPr wrap="square" rtlCol="0">
            <a:spAutoFit/>
          </a:bodyPr>
          <a:lstStyle/>
          <a:p>
            <a:r>
              <a:rPr lang="en-US" sz="1800" b="1" dirty="0">
                <a:solidFill>
                  <a:schemeClr val="bg2"/>
                </a:solidFill>
              </a:rPr>
              <a:t>LESSON 1</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4"/>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5"/>
          <a:stretch>
            <a:fillRect/>
          </a:stretch>
        </p:blipFill>
        <p:spPr>
          <a:xfrm>
            <a:off x="429569" y="749592"/>
            <a:ext cx="6428431" cy="369332"/>
          </a:xfrm>
          <a:prstGeom prst="rect">
            <a:avLst/>
          </a:prstGeom>
        </p:spPr>
      </p:pic>
      <p:pic>
        <p:nvPicPr>
          <p:cNvPr id="17" name="Picture 16">
            <a:extLst>
              <a:ext uri="{FF2B5EF4-FFF2-40B4-BE49-F238E27FC236}">
                <a16:creationId xmlns:a16="http://schemas.microsoft.com/office/drawing/2014/main" id="{07854EB4-70F3-3648-AF07-4C23C5F04569}"/>
              </a:ext>
            </a:extLst>
          </p:cNvPr>
          <p:cNvPicPr>
            <a:picLocks noChangeAspect="1"/>
          </p:cNvPicPr>
          <p:nvPr/>
        </p:nvPicPr>
        <p:blipFill>
          <a:blip r:embed="rId5"/>
          <a:stretch>
            <a:fillRect/>
          </a:stretch>
        </p:blipFill>
        <p:spPr>
          <a:xfrm>
            <a:off x="449666" y="4253928"/>
            <a:ext cx="6408335" cy="369332"/>
          </a:xfrm>
          <a:prstGeom prst="rect">
            <a:avLst/>
          </a:prstGeom>
        </p:spPr>
      </p:pic>
    </p:spTree>
    <p:extLst>
      <p:ext uri="{BB962C8B-B14F-4D97-AF65-F5344CB8AC3E}">
        <p14:creationId xmlns:p14="http://schemas.microsoft.com/office/powerpoint/2010/main" val="176229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18264" y="860963"/>
            <a:ext cx="6021472" cy="4401205"/>
          </a:xfrm>
          <a:prstGeom prst="rect">
            <a:avLst/>
          </a:prstGeom>
          <a:noFill/>
        </p:spPr>
        <p:txBody>
          <a:bodyPr wrap="square" rtlCol="0">
            <a:spAutoFit/>
          </a:bodyPr>
          <a:lstStyle/>
          <a:p>
            <a:pPr lvl="0" fontAlgn="base"/>
            <a:r>
              <a:rPr lang="en-AU" dirty="0">
                <a:latin typeface="Avenir Next" panose="020B0503020202020204" pitchFamily="34" charset="0"/>
              </a:rPr>
              <a:t>6. What months are harvest time?</a:t>
            </a:r>
          </a:p>
          <a:p>
            <a:pPr lvl="0" fontAlgn="base"/>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7. Why do you need to get harvested cane to the mill as quickly as possible?</a:t>
            </a:r>
          </a:p>
          <a:p>
            <a:pPr lvl="0" fontAlgn="base"/>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8. Where do the billets go once they've been dropped at the receiving station?</a:t>
            </a:r>
          </a:p>
          <a:p>
            <a:pPr lvl="0" fontAlgn="base"/>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9. What is used to fuel the mills boiler furnaces?</a:t>
            </a:r>
          </a:p>
          <a:p>
            <a:pPr lvl="0" fontAlgn="base"/>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10. How are the sugar crystals separated from the molasses?</a:t>
            </a:r>
          </a:p>
          <a:p>
            <a:pPr lvl="0" fontAlgn="base"/>
            <a:endParaRPr lang="en-AU" dirty="0">
              <a:latin typeface="Avenir Next" panose="020B0503020202020204" pitchFamily="34" charset="0"/>
            </a:endParaRPr>
          </a:p>
          <a:p>
            <a:pPr lvl="0" fontAlgn="base"/>
            <a:endParaRPr lang="en-AU" dirty="0">
              <a:latin typeface="Avenir Next" panose="020B0503020202020204" pitchFamily="34" charset="0"/>
            </a:endParaRPr>
          </a:p>
          <a:p>
            <a:pPr lvl="0" fontAlgn="base"/>
            <a:r>
              <a:rPr lang="en-AU" dirty="0">
                <a:latin typeface="Avenir Next" panose="020B0503020202020204" pitchFamily="34" charset="0"/>
              </a:rPr>
              <a:t>11. During refining, what is added to remove impurities?</a:t>
            </a:r>
          </a:p>
          <a:p>
            <a:pPr lvl="0" fontAlgn="base"/>
            <a:endParaRPr lang="en-AU" dirty="0">
              <a:latin typeface="Avenir Next" panose="020B0503020202020204" pitchFamily="34" charset="0"/>
            </a:endParaRPr>
          </a:p>
          <a:p>
            <a:pPr lvl="0" fontAlgn="base"/>
            <a:endParaRPr lang="en-AU" dirty="0">
              <a:latin typeface="Avenir Next" panose="020B0503020202020204" pitchFamily="34" charset="0"/>
            </a:endParaRPr>
          </a:p>
        </p:txBody>
      </p:sp>
      <p:pic>
        <p:nvPicPr>
          <p:cNvPr id="5" name="Picture 4" descr="A picture containing food, indoor, sliced&#10;&#10;Description automatically generated">
            <a:extLst>
              <a:ext uri="{FF2B5EF4-FFF2-40B4-BE49-F238E27FC236}">
                <a16:creationId xmlns:a16="http://schemas.microsoft.com/office/drawing/2014/main" id="{1E7CADB9-0E63-1647-88EA-0D93A63024F7}"/>
              </a:ext>
            </a:extLst>
          </p:cNvPr>
          <p:cNvPicPr>
            <a:picLocks noChangeAspect="1"/>
          </p:cNvPicPr>
          <p:nvPr/>
        </p:nvPicPr>
        <p:blipFill>
          <a:blip r:embed="rId3"/>
          <a:stretch>
            <a:fillRect/>
          </a:stretch>
        </p:blipFill>
        <p:spPr>
          <a:xfrm>
            <a:off x="4666268" y="8405199"/>
            <a:ext cx="2021067" cy="1366626"/>
          </a:xfrm>
          <a:prstGeom prst="rect">
            <a:avLst/>
          </a:prstGeom>
        </p:spPr>
      </p:pic>
    </p:spTree>
    <p:extLst>
      <p:ext uri="{BB962C8B-B14F-4D97-AF65-F5344CB8AC3E}">
        <p14:creationId xmlns:p14="http://schemas.microsoft.com/office/powerpoint/2010/main" val="264173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404490"/>
            <a:ext cx="6021472" cy="2677656"/>
          </a:xfrm>
          <a:prstGeom prst="rect">
            <a:avLst/>
          </a:prstGeom>
          <a:noFill/>
        </p:spPr>
        <p:txBody>
          <a:bodyPr wrap="square" rtlCol="0">
            <a:spAutoFit/>
          </a:bodyPr>
          <a:lstStyle/>
          <a:p>
            <a:r>
              <a:rPr lang="en-AU" b="1" dirty="0">
                <a:latin typeface="Avenir Next" panose="020B0503020202020204" pitchFamily="34" charset="0"/>
              </a:rPr>
              <a:t>Activity 2A</a:t>
            </a:r>
            <a:endParaRPr lang="en-AU" dirty="0">
              <a:latin typeface="Avenir Next" panose="020B0503020202020204" pitchFamily="34" charset="0"/>
            </a:endParaRPr>
          </a:p>
          <a:p>
            <a:r>
              <a:rPr lang="en-AU" dirty="0">
                <a:latin typeface="Avenir Next" panose="020B0503020202020204" pitchFamily="34" charset="0"/>
              </a:rPr>
              <a:t> </a:t>
            </a:r>
          </a:p>
          <a:p>
            <a:pPr marL="342900" lvl="0" indent="-342900" fontAlgn="base">
              <a:buFont typeface="+mj-lt"/>
              <a:buAutoNum type="arabicPeriod"/>
            </a:pPr>
            <a:r>
              <a:rPr lang="en-AU" dirty="0">
                <a:latin typeface="Avenir Next" panose="020B0503020202020204" pitchFamily="34" charset="0"/>
              </a:rPr>
              <a:t>Using paper, make an actual height illustration of a fully grown sugarcane stool. </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Stick it on your wall and take a full length photo of you standing next to it to illustrate the difference in heights.</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Include the photos here:</a:t>
            </a:r>
          </a:p>
          <a:p>
            <a:r>
              <a:rPr lang="en-AU" dirty="0">
                <a:latin typeface="Avenir Next" panose="020B0503020202020204" pitchFamily="34" charset="0"/>
              </a:rPr>
              <a:t> </a:t>
            </a:r>
          </a:p>
          <a:p>
            <a:endParaRPr lang="en-AU" dirty="0">
              <a:latin typeface="Avenir Next" panose="020B0503020202020204" pitchFamily="34" charset="0"/>
            </a:endParaRPr>
          </a:p>
          <a:p>
            <a:endParaRPr lang="en-AU" dirty="0">
              <a:latin typeface="Avenir Next" panose="020B0503020202020204" pitchFamily="34" charset="0"/>
            </a:endParaRPr>
          </a:p>
        </p:txBody>
      </p:sp>
      <p:sp>
        <p:nvSpPr>
          <p:cNvPr id="6" name="TextBox 5">
            <a:extLst>
              <a:ext uri="{FF2B5EF4-FFF2-40B4-BE49-F238E27FC236}">
                <a16:creationId xmlns:a16="http://schemas.microsoft.com/office/drawing/2014/main" id="{D4947F92-FB0E-FE42-A989-4E134F8DC2E5}"/>
              </a:ext>
            </a:extLst>
          </p:cNvPr>
          <p:cNvSpPr txBox="1"/>
          <p:nvPr/>
        </p:nvSpPr>
        <p:spPr>
          <a:xfrm>
            <a:off x="449666" y="426125"/>
            <a:ext cx="3676453" cy="369332"/>
          </a:xfrm>
          <a:prstGeom prst="rect">
            <a:avLst/>
          </a:prstGeom>
          <a:noFill/>
        </p:spPr>
        <p:txBody>
          <a:bodyPr wrap="square" rtlCol="0">
            <a:spAutoFit/>
          </a:bodyPr>
          <a:lstStyle/>
          <a:p>
            <a:r>
              <a:rPr lang="en-US" sz="1800" b="1" dirty="0">
                <a:solidFill>
                  <a:schemeClr val="bg2"/>
                </a:solidFill>
              </a:rPr>
              <a:t>LESSON 2</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3"/>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4"/>
          <a:stretch>
            <a:fillRect/>
          </a:stretch>
        </p:blipFill>
        <p:spPr>
          <a:xfrm>
            <a:off x="429569" y="749592"/>
            <a:ext cx="6428431" cy="369332"/>
          </a:xfrm>
          <a:prstGeom prst="rect">
            <a:avLst/>
          </a:prstGeom>
        </p:spPr>
      </p:pic>
    </p:spTree>
    <p:extLst>
      <p:ext uri="{BB962C8B-B14F-4D97-AF65-F5344CB8AC3E}">
        <p14:creationId xmlns:p14="http://schemas.microsoft.com/office/powerpoint/2010/main" val="92207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404490"/>
            <a:ext cx="6021472" cy="5909310"/>
          </a:xfrm>
          <a:prstGeom prst="rect">
            <a:avLst/>
          </a:prstGeom>
          <a:noFill/>
        </p:spPr>
        <p:txBody>
          <a:bodyPr wrap="square" rtlCol="0">
            <a:spAutoFit/>
          </a:bodyPr>
          <a:lstStyle/>
          <a:p>
            <a:r>
              <a:rPr lang="en-AU" b="1" dirty="0">
                <a:latin typeface="Avenir Next" panose="020B0503020202020204" pitchFamily="34" charset="0"/>
              </a:rPr>
              <a:t>Activity 2B</a:t>
            </a:r>
            <a:endParaRPr lang="en-AU" dirty="0">
              <a:latin typeface="Avenir Next" panose="020B0503020202020204" pitchFamily="34" charset="0"/>
            </a:endParaRPr>
          </a:p>
          <a:p>
            <a:r>
              <a:rPr lang="en-AU" dirty="0">
                <a:latin typeface="Avenir Next" panose="020B0503020202020204" pitchFamily="34" charset="0"/>
              </a:rPr>
              <a:t> </a:t>
            </a:r>
          </a:p>
          <a:p>
            <a:pPr lvl="0" fontAlgn="base"/>
            <a:r>
              <a:rPr lang="en-AU" dirty="0">
                <a:latin typeface="Avenir Next" panose="020B0503020202020204" pitchFamily="34" charset="0"/>
              </a:rPr>
              <a:t>1. Using this website, </a:t>
            </a:r>
            <a:r>
              <a:rPr lang="en-AU" dirty="0">
                <a:latin typeface="Avenir Next" panose="020B0503020202020204" pitchFamily="34" charset="0"/>
                <a:hlinkClick r:id="rId3"/>
              </a:rPr>
              <a:t>https://railwayvideos.club/cane-trains/</a:t>
            </a:r>
            <a:r>
              <a:rPr lang="en-AU" dirty="0">
                <a:latin typeface="Avenir Next" panose="020B0503020202020204" pitchFamily="34" charset="0"/>
              </a:rPr>
              <a:t> complete the following tasks:</a:t>
            </a: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Which train do you like the design of and why?</a:t>
            </a:r>
            <a:br>
              <a:rPr lang="en-AU" dirty="0">
                <a:latin typeface="Avenir Next" panose="020B0503020202020204" pitchFamily="34" charset="0"/>
              </a:rPr>
            </a:br>
            <a:br>
              <a:rPr lang="en-AU" dirty="0">
                <a:latin typeface="Avenir Next" panose="020B0503020202020204" pitchFamily="34" charset="0"/>
              </a:rPr>
            </a:br>
            <a:endParaRPr lang="en-AU" dirty="0">
              <a:latin typeface="Avenir Next" panose="020B0503020202020204" pitchFamily="34" charset="0"/>
            </a:endParaRPr>
          </a:p>
          <a:p>
            <a:pPr marL="285750" lvl="0" indent="-285750" fontAlgn="base">
              <a:buFont typeface="Arial" panose="020B0604020202020204" pitchFamily="34" charset="0"/>
              <a:buChar char="•"/>
            </a:pPr>
            <a:r>
              <a:rPr lang="en-AU" dirty="0">
                <a:latin typeface="Avenir Next" panose="020B0503020202020204" pitchFamily="34" charset="0"/>
              </a:rPr>
              <a:t>Using a map of Queensland, mark where each of the towns and/or mills mentioned on the page are located. Make sure you label them clearly.</a:t>
            </a: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br>
              <a:rPr lang="en-AU" dirty="0">
                <a:latin typeface="Avenir Next" panose="020B0503020202020204" pitchFamily="34" charset="0"/>
              </a:rPr>
            </a:br>
            <a:r>
              <a:rPr lang="en-AU" dirty="0">
                <a:latin typeface="Avenir Next" panose="020B0503020202020204" pitchFamily="34" charset="0"/>
              </a:rPr>
              <a:t> </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4"/>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5"/>
          <a:stretch>
            <a:fillRect/>
          </a:stretch>
        </p:blipFill>
        <p:spPr>
          <a:xfrm>
            <a:off x="429569" y="749592"/>
            <a:ext cx="6428431" cy="369332"/>
          </a:xfrm>
          <a:prstGeom prst="rect">
            <a:avLst/>
          </a:prstGeom>
        </p:spPr>
      </p:pic>
    </p:spTree>
    <p:extLst>
      <p:ext uri="{BB962C8B-B14F-4D97-AF65-F5344CB8AC3E}">
        <p14:creationId xmlns:p14="http://schemas.microsoft.com/office/powerpoint/2010/main" val="343681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244234"/>
            <a:ext cx="6021472" cy="1600438"/>
          </a:xfrm>
          <a:prstGeom prst="rect">
            <a:avLst/>
          </a:prstGeom>
          <a:noFill/>
        </p:spPr>
        <p:txBody>
          <a:bodyPr wrap="square" rtlCol="0">
            <a:spAutoFit/>
          </a:bodyPr>
          <a:lstStyle/>
          <a:p>
            <a:r>
              <a:rPr lang="en-AU" b="1" dirty="0">
                <a:latin typeface="Avenir Next" panose="020B0503020202020204" pitchFamily="34" charset="0"/>
              </a:rPr>
              <a:t>Activity 3A</a:t>
            </a:r>
            <a:endParaRPr lang="en-AU" dirty="0">
              <a:latin typeface="Avenir Next" panose="020B0503020202020204" pitchFamily="34" charset="0"/>
            </a:endParaRPr>
          </a:p>
          <a:p>
            <a:r>
              <a:rPr lang="en-AU" dirty="0">
                <a:latin typeface="Avenir Next" panose="020B0503020202020204" pitchFamily="34" charset="0"/>
              </a:rPr>
              <a:t> </a:t>
            </a:r>
          </a:p>
          <a:p>
            <a:pPr marL="342900" lvl="0" indent="-342900" fontAlgn="base">
              <a:buFont typeface="+mj-lt"/>
              <a:buAutoNum type="arabicPeriod"/>
            </a:pPr>
            <a:r>
              <a:rPr lang="en-AU" dirty="0">
                <a:latin typeface="Avenir Next" panose="020B0503020202020204" pitchFamily="34" charset="0"/>
              </a:rPr>
              <a:t>Find 1 recipe that you would like to try or have eaten that contains molasses.</a:t>
            </a:r>
          </a:p>
          <a:p>
            <a:pPr marL="342900" lvl="0" indent="-342900" fontAlgn="base">
              <a:buFont typeface="+mj-lt"/>
              <a:buAutoNum type="arabicPeriod"/>
            </a:pPr>
            <a:r>
              <a:rPr lang="en-AU" dirty="0">
                <a:latin typeface="Avenir Next" panose="020B0503020202020204" pitchFamily="34" charset="0"/>
              </a:rPr>
              <a:t>Write out the recipe here.</a:t>
            </a:r>
          </a:p>
          <a:p>
            <a:r>
              <a:rPr lang="en-AU" dirty="0">
                <a:latin typeface="Avenir Next" panose="020B0503020202020204" pitchFamily="34" charset="0"/>
              </a:rPr>
              <a:t> </a:t>
            </a:r>
          </a:p>
          <a:p>
            <a:r>
              <a:rPr lang="en-AU" dirty="0">
                <a:latin typeface="Avenir Next" panose="020B0503020202020204" pitchFamily="34" charset="0"/>
              </a:rPr>
              <a:t> </a:t>
            </a:r>
          </a:p>
        </p:txBody>
      </p:sp>
      <p:sp>
        <p:nvSpPr>
          <p:cNvPr id="6" name="TextBox 5">
            <a:extLst>
              <a:ext uri="{FF2B5EF4-FFF2-40B4-BE49-F238E27FC236}">
                <a16:creationId xmlns:a16="http://schemas.microsoft.com/office/drawing/2014/main" id="{D4947F92-FB0E-FE42-A989-4E134F8DC2E5}"/>
              </a:ext>
            </a:extLst>
          </p:cNvPr>
          <p:cNvSpPr txBox="1"/>
          <p:nvPr/>
        </p:nvSpPr>
        <p:spPr>
          <a:xfrm>
            <a:off x="449666" y="426125"/>
            <a:ext cx="3676453" cy="369332"/>
          </a:xfrm>
          <a:prstGeom prst="rect">
            <a:avLst/>
          </a:prstGeom>
          <a:noFill/>
        </p:spPr>
        <p:txBody>
          <a:bodyPr wrap="square" rtlCol="0">
            <a:spAutoFit/>
          </a:bodyPr>
          <a:lstStyle/>
          <a:p>
            <a:r>
              <a:rPr lang="en-US" sz="1800" b="1" dirty="0">
                <a:solidFill>
                  <a:schemeClr val="bg2"/>
                </a:solidFill>
              </a:rPr>
              <a:t>LESSON 3</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3"/>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4"/>
          <a:stretch>
            <a:fillRect/>
          </a:stretch>
        </p:blipFill>
        <p:spPr>
          <a:xfrm>
            <a:off x="429569" y="749592"/>
            <a:ext cx="6428431" cy="369332"/>
          </a:xfrm>
          <a:prstGeom prst="rect">
            <a:avLst/>
          </a:prstGeom>
        </p:spPr>
      </p:pic>
    </p:spTree>
    <p:extLst>
      <p:ext uri="{BB962C8B-B14F-4D97-AF65-F5344CB8AC3E}">
        <p14:creationId xmlns:p14="http://schemas.microsoft.com/office/powerpoint/2010/main" val="118565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404490"/>
            <a:ext cx="6021472" cy="1815882"/>
          </a:xfrm>
          <a:prstGeom prst="rect">
            <a:avLst/>
          </a:prstGeom>
          <a:noFill/>
        </p:spPr>
        <p:txBody>
          <a:bodyPr wrap="square" rtlCol="0">
            <a:spAutoFit/>
          </a:bodyPr>
          <a:lstStyle/>
          <a:p>
            <a:r>
              <a:rPr lang="en-AU" b="1" dirty="0">
                <a:latin typeface="Avenir Next" panose="020B0503020202020204" pitchFamily="34" charset="0"/>
              </a:rPr>
              <a:t>Activity 3B</a:t>
            </a:r>
            <a:endParaRPr lang="en-AU" dirty="0">
              <a:latin typeface="Avenir Next" panose="020B0503020202020204" pitchFamily="34" charset="0"/>
            </a:endParaRPr>
          </a:p>
          <a:p>
            <a:r>
              <a:rPr lang="en-AU" dirty="0">
                <a:latin typeface="Avenir Next" panose="020B0503020202020204" pitchFamily="34" charset="0"/>
              </a:rPr>
              <a:t> </a:t>
            </a:r>
          </a:p>
          <a:p>
            <a:pPr fontAlgn="base"/>
            <a:r>
              <a:rPr lang="en-AU" dirty="0">
                <a:latin typeface="Avenir Next" panose="020B0503020202020204" pitchFamily="34" charset="0"/>
              </a:rPr>
              <a:t>Visit a grocery store or complete this task online. </a:t>
            </a:r>
          </a:p>
          <a:p>
            <a:pPr fontAlgn="base"/>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Find &amp; photograph/collect images of as many molasses brands as possible.</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Add them here:</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3"/>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4"/>
          <a:stretch>
            <a:fillRect/>
          </a:stretch>
        </p:blipFill>
        <p:spPr>
          <a:xfrm>
            <a:off x="429569" y="749592"/>
            <a:ext cx="6428431" cy="369332"/>
          </a:xfrm>
          <a:prstGeom prst="rect">
            <a:avLst/>
          </a:prstGeom>
        </p:spPr>
      </p:pic>
    </p:spTree>
    <p:extLst>
      <p:ext uri="{BB962C8B-B14F-4D97-AF65-F5344CB8AC3E}">
        <p14:creationId xmlns:p14="http://schemas.microsoft.com/office/powerpoint/2010/main" val="110974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sp>
        <p:nvSpPr>
          <p:cNvPr id="4" name="TextBox 3">
            <a:extLst>
              <a:ext uri="{FF2B5EF4-FFF2-40B4-BE49-F238E27FC236}">
                <a16:creationId xmlns:a16="http://schemas.microsoft.com/office/drawing/2014/main" id="{47DFE910-9EA3-DA46-BDFB-F2A5F85A3C73}"/>
              </a:ext>
            </a:extLst>
          </p:cNvPr>
          <p:cNvSpPr txBox="1"/>
          <p:nvPr/>
        </p:nvSpPr>
        <p:spPr>
          <a:xfrm>
            <a:off x="449666" y="1404490"/>
            <a:ext cx="6021472" cy="3108543"/>
          </a:xfrm>
          <a:prstGeom prst="rect">
            <a:avLst/>
          </a:prstGeom>
          <a:noFill/>
        </p:spPr>
        <p:txBody>
          <a:bodyPr wrap="square" rtlCol="0">
            <a:spAutoFit/>
          </a:bodyPr>
          <a:lstStyle/>
          <a:p>
            <a:r>
              <a:rPr lang="en-AU" b="1" dirty="0">
                <a:latin typeface="Avenir Next" panose="020B0503020202020204" pitchFamily="34" charset="0"/>
              </a:rPr>
              <a:t>Activity 3C</a:t>
            </a:r>
            <a:endParaRPr lang="en-AU" dirty="0">
              <a:latin typeface="Avenir Next" panose="020B0503020202020204" pitchFamily="34" charset="0"/>
            </a:endParaRPr>
          </a:p>
          <a:p>
            <a:r>
              <a:rPr lang="en-AU" dirty="0">
                <a:latin typeface="Avenir Next" panose="020B0503020202020204" pitchFamily="34" charset="0"/>
              </a:rPr>
              <a:t> </a:t>
            </a:r>
          </a:p>
          <a:p>
            <a:r>
              <a:rPr lang="en-AU" dirty="0">
                <a:latin typeface="Avenir Next" panose="020B0503020202020204" pitchFamily="34" charset="0"/>
              </a:rPr>
              <a:t>Answer the following questions:</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What is the history of the word: bagasse?</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What is the equivalent energy value of 1 ton of dry bagasse when used as fuel?</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Roughly what is the percentage of cellulose in bagasse?</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What other products can be made from bagasse?</a:t>
            </a:r>
            <a:br>
              <a:rPr lang="en-AU" dirty="0">
                <a:latin typeface="Avenir Next" panose="020B0503020202020204" pitchFamily="34" charset="0"/>
              </a:rPr>
            </a:br>
            <a:endParaRPr lang="en-AU" dirty="0">
              <a:latin typeface="Avenir Next" panose="020B0503020202020204" pitchFamily="34" charset="0"/>
            </a:endParaRPr>
          </a:p>
          <a:p>
            <a:pPr marL="342900" lvl="0" indent="-342900" fontAlgn="base">
              <a:buFont typeface="+mj-lt"/>
              <a:buAutoNum type="arabicPeriod"/>
            </a:pPr>
            <a:r>
              <a:rPr lang="en-AU" dirty="0">
                <a:latin typeface="Avenir Next" panose="020B0503020202020204" pitchFamily="34" charset="0"/>
              </a:rPr>
              <a:t>How are bagasse food packaging products made?</a:t>
            </a:r>
          </a:p>
        </p:txBody>
      </p:sp>
      <p:pic>
        <p:nvPicPr>
          <p:cNvPr id="12" name="Picture 11" descr="A picture containing food, indoor, sliced&#10;&#10;Description automatically generated">
            <a:extLst>
              <a:ext uri="{FF2B5EF4-FFF2-40B4-BE49-F238E27FC236}">
                <a16:creationId xmlns:a16="http://schemas.microsoft.com/office/drawing/2014/main" id="{0A932EE3-50A3-9848-B489-359810FCF5DF}"/>
              </a:ext>
            </a:extLst>
          </p:cNvPr>
          <p:cNvPicPr>
            <a:picLocks noChangeAspect="1"/>
          </p:cNvPicPr>
          <p:nvPr/>
        </p:nvPicPr>
        <p:blipFill>
          <a:blip r:embed="rId3"/>
          <a:stretch>
            <a:fillRect/>
          </a:stretch>
        </p:blipFill>
        <p:spPr>
          <a:xfrm>
            <a:off x="4666268" y="8405199"/>
            <a:ext cx="2021067" cy="1366626"/>
          </a:xfrm>
          <a:prstGeom prst="rect">
            <a:avLst/>
          </a:prstGeom>
        </p:spPr>
      </p:pic>
      <p:pic>
        <p:nvPicPr>
          <p:cNvPr id="16" name="Picture 15">
            <a:extLst>
              <a:ext uri="{FF2B5EF4-FFF2-40B4-BE49-F238E27FC236}">
                <a16:creationId xmlns:a16="http://schemas.microsoft.com/office/drawing/2014/main" id="{198DB7F6-C2E1-9E49-82F0-59F3FACF50A0}"/>
              </a:ext>
            </a:extLst>
          </p:cNvPr>
          <p:cNvPicPr>
            <a:picLocks noChangeAspect="1"/>
          </p:cNvPicPr>
          <p:nvPr/>
        </p:nvPicPr>
        <p:blipFill>
          <a:blip r:embed="rId4"/>
          <a:stretch>
            <a:fillRect/>
          </a:stretch>
        </p:blipFill>
        <p:spPr>
          <a:xfrm>
            <a:off x="429569" y="749592"/>
            <a:ext cx="6428431" cy="369332"/>
          </a:xfrm>
          <a:prstGeom prst="rect">
            <a:avLst/>
          </a:prstGeom>
        </p:spPr>
      </p:pic>
    </p:spTree>
    <p:extLst>
      <p:ext uri="{BB962C8B-B14F-4D97-AF65-F5344CB8AC3E}">
        <p14:creationId xmlns:p14="http://schemas.microsoft.com/office/powerpoint/2010/main" val="2623319126"/>
      </p:ext>
    </p:extLst>
  </p:cSld>
  <p:clrMapOvr>
    <a:masterClrMapping/>
  </p:clrMapOvr>
</p:sld>
</file>

<file path=ppt/theme/theme1.xml><?xml version="1.0" encoding="utf-8"?>
<a:theme xmlns:a="http://schemas.openxmlformats.org/drawingml/2006/main" name="0071_Scrapbook_Template_SlidesMania">
  <a:themeElements>
    <a:clrScheme name="Papel">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2570</TotalTime>
  <Words>1760</Words>
  <Application>Microsoft Macintosh PowerPoint</Application>
  <PresentationFormat>A4 Paper (210x297 mm)</PresentationFormat>
  <Paragraphs>208</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Barlow Condensed</vt:lpstr>
      <vt:lpstr>Avenir Next</vt:lpstr>
      <vt:lpstr>Montserrat</vt:lpstr>
      <vt:lpstr>Calibri</vt:lpstr>
      <vt:lpstr>0071_Scrapbook_Template_SlidesMania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 Hauck</cp:lastModifiedBy>
  <cp:revision>130</cp:revision>
  <cp:lastPrinted>2022-07-26T01:49:36Z</cp:lastPrinted>
  <dcterms:modified xsi:type="dcterms:W3CDTF">2022-07-26T01:49:48Z</dcterms:modified>
</cp:coreProperties>
</file>