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2" r:id="rId7"/>
    <p:sldId id="263" r:id="rId8"/>
    <p:sldId id="265" r:id="rId9"/>
    <p:sldId id="264"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5" autoAdjust="0"/>
    <p:restoredTop sz="94660"/>
  </p:normalViewPr>
  <p:slideViewPr>
    <p:cSldViewPr snapToGrid="0" snapToObjects="1">
      <p:cViewPr>
        <p:scale>
          <a:sx n="140" d="100"/>
          <a:sy n="140" d="100"/>
        </p:scale>
        <p:origin x="2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13FF2-1E25-6043-AC68-A6AB6F0E4E7F}" type="datetimeFigureOut">
              <a:rPr lang="en-US" smtClean="0"/>
              <a:t>16/02/15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05D60-CFF6-784B-9CD1-E37D79CC40BC}" type="slidenum">
              <a:rPr lang="en-US" smtClean="0"/>
              <a:t>‹#›</a:t>
            </a:fld>
            <a:endParaRPr lang="en-US"/>
          </a:p>
        </p:txBody>
      </p:sp>
    </p:spTree>
    <p:extLst>
      <p:ext uri="{BB962C8B-B14F-4D97-AF65-F5344CB8AC3E}">
        <p14:creationId xmlns:p14="http://schemas.microsoft.com/office/powerpoint/2010/main" val="1109688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768FAAC-4157-DC4E-BF39-F556DF5C1D96}" type="datetimeFigureOut">
              <a:rPr lang="en-US" smtClean="0"/>
              <a:t>16/02/15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217688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768FAAC-4157-DC4E-BF39-F556DF5C1D96}" type="datetimeFigureOut">
              <a:rPr lang="en-US" smtClean="0"/>
              <a:t>16/02/15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182557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768FAAC-4157-DC4E-BF39-F556DF5C1D96}" type="datetimeFigureOut">
              <a:rPr lang="en-US" smtClean="0"/>
              <a:t>16/02/15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58754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768FAAC-4157-DC4E-BF39-F556DF5C1D96}" type="datetimeFigureOut">
              <a:rPr lang="en-US" smtClean="0"/>
              <a:t>16/02/15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339570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768FAAC-4157-DC4E-BF39-F556DF5C1D96}" type="datetimeFigureOut">
              <a:rPr lang="en-US" smtClean="0"/>
              <a:t>16/02/15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399154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768FAAC-4157-DC4E-BF39-F556DF5C1D96}" type="datetimeFigureOut">
              <a:rPr lang="en-US" smtClean="0"/>
              <a:t>16/02/15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402514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768FAAC-4157-DC4E-BF39-F556DF5C1D96}" type="datetimeFigureOut">
              <a:rPr lang="en-US" smtClean="0"/>
              <a:t>16/02/15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20523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768FAAC-4157-DC4E-BF39-F556DF5C1D96}" type="datetimeFigureOut">
              <a:rPr lang="en-US" smtClean="0"/>
              <a:t>16/02/15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240720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8FAAC-4157-DC4E-BF39-F556DF5C1D96}" type="datetimeFigureOut">
              <a:rPr lang="en-US" smtClean="0"/>
              <a:t>16/02/15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43125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768FAAC-4157-DC4E-BF39-F556DF5C1D96}" type="datetimeFigureOut">
              <a:rPr lang="en-US" smtClean="0"/>
              <a:t>16/02/15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36543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768FAAC-4157-DC4E-BF39-F556DF5C1D96}" type="datetimeFigureOut">
              <a:rPr lang="en-US" smtClean="0"/>
              <a:t>16/02/15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B9DE3-4A3E-8B4A-A119-B6345C51C0D4}" type="slidenum">
              <a:rPr lang="en-US" smtClean="0"/>
              <a:t>‹#›</a:t>
            </a:fld>
            <a:endParaRPr lang="en-US"/>
          </a:p>
        </p:txBody>
      </p:sp>
    </p:spTree>
    <p:extLst>
      <p:ext uri="{BB962C8B-B14F-4D97-AF65-F5344CB8AC3E}">
        <p14:creationId xmlns:p14="http://schemas.microsoft.com/office/powerpoint/2010/main" val="816618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77240"/>
            <a:ext cx="5581650" cy="640398"/>
          </a:xfrm>
          <a:prstGeom prst="rect">
            <a:avLst/>
          </a:prstGeom>
        </p:spPr>
        <p:txBody>
          <a:bodyPr vert="horz" lIns="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516913"/>
            <a:ext cx="5581650" cy="1793666"/>
          </a:xfrm>
          <a:prstGeom prst="rect">
            <a:avLst/>
          </a:prstGeom>
        </p:spPr>
        <p:txBody>
          <a:bodyPr vert="horz" lIns="0" tIns="45720" rIns="91440" bIns="45720" rtlCol="0">
            <a:no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8FAAC-4157-DC4E-BF39-F556DF5C1D96}" type="datetimeFigureOut">
              <a:rPr lang="en-US" smtClean="0"/>
              <a:t>16/02/15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B9DE3-4A3E-8B4A-A119-B6345C51C0D4}" type="slidenum">
              <a:rPr lang="en-US" smtClean="0"/>
              <a:t>‹#›</a:t>
            </a:fld>
            <a:endParaRPr lang="en-US"/>
          </a:p>
        </p:txBody>
      </p:sp>
      <p:pic>
        <p:nvPicPr>
          <p:cNvPr id="7" name="Picture 6" descr="00-base.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410" y="4920482"/>
            <a:ext cx="9180000" cy="1966050"/>
          </a:xfrm>
          <a:prstGeom prst="rect">
            <a:avLst/>
          </a:prstGeom>
        </p:spPr>
      </p:pic>
      <p:pic>
        <p:nvPicPr>
          <p:cNvPr id="8" name="Picture 7" descr="00-top.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0" y="0"/>
            <a:ext cx="6038850" cy="777240"/>
          </a:xfrm>
          <a:prstGeom prst="rect">
            <a:avLst/>
          </a:prstGeom>
        </p:spPr>
      </p:pic>
      <p:pic>
        <p:nvPicPr>
          <p:cNvPr id="11" name="Picture 10" descr="00-work task.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6442721" y="0"/>
            <a:ext cx="2712720" cy="1878330"/>
          </a:xfrm>
          <a:prstGeom prst="rect">
            <a:avLst/>
          </a:prstGeom>
        </p:spPr>
      </p:pic>
    </p:spTree>
    <p:extLst>
      <p:ext uri="{BB962C8B-B14F-4D97-AF65-F5344CB8AC3E}">
        <p14:creationId xmlns:p14="http://schemas.microsoft.com/office/powerpoint/2010/main" val="122717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pixabay.com/en/tomatoes-vegetables-red-delicious-366166/" TargetMode="Externa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emf"/><Relationship Id="rId5"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0.emf"/><Relationship Id="rId5"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www.freepik.com"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freepi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riFood Year 5 MATHS Market Garden Tasks V1.jpg">
            <a:hlinkClick r:id="rId2"/>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00" y="0"/>
            <a:ext cx="9180000" cy="6885000"/>
          </a:xfrm>
          <a:prstGeom prst="rect">
            <a:avLst/>
          </a:prstGeom>
        </p:spPr>
      </p:pic>
    </p:spTree>
    <p:extLst>
      <p:ext uri="{BB962C8B-B14F-4D97-AF65-F5344CB8AC3E}">
        <p14:creationId xmlns:p14="http://schemas.microsoft.com/office/powerpoint/2010/main" val="1050580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2704"/>
            <a:ext cx="6083023" cy="640398"/>
          </a:xfrm>
        </p:spPr>
        <p:txBody>
          <a:bodyPr/>
          <a:lstStyle/>
          <a:p>
            <a:r>
              <a:rPr lang="en-US" dirty="0" smtClean="0"/>
              <a:t>Work Task 3B: </a:t>
            </a:r>
            <a:r>
              <a:rPr lang="en-US" dirty="0"/>
              <a:t>Budgets and Profits</a:t>
            </a:r>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Planning our Market Garden &gt; </a:t>
            </a:r>
            <a:r>
              <a:rPr lang="da-DK" dirty="0" smtClean="0">
                <a:solidFill>
                  <a:schemeClr val="bg1"/>
                </a:solidFill>
              </a:rPr>
              <a:t>Work </a:t>
            </a:r>
            <a:r>
              <a:rPr lang="da-DK" dirty="0" err="1" smtClean="0">
                <a:solidFill>
                  <a:schemeClr val="bg1"/>
                </a:solidFill>
              </a:rPr>
              <a:t>Task</a:t>
            </a:r>
            <a:r>
              <a:rPr lang="da-DK" dirty="0" smtClean="0">
                <a:solidFill>
                  <a:schemeClr val="bg1"/>
                </a:solidFill>
              </a:rPr>
              <a:t> 3B</a:t>
            </a:r>
            <a:endParaRPr lang="en-US" dirty="0">
              <a:solidFill>
                <a:schemeClr val="bg1"/>
              </a:solidFill>
            </a:endParaRPr>
          </a:p>
        </p:txBody>
      </p:sp>
      <p:sp>
        <p:nvSpPr>
          <p:cNvPr id="3" name="Content Placeholder 2"/>
          <p:cNvSpPr>
            <a:spLocks noGrp="1"/>
          </p:cNvSpPr>
          <p:nvPr>
            <p:ph idx="1"/>
          </p:nvPr>
        </p:nvSpPr>
        <p:spPr>
          <a:xfrm>
            <a:off x="457200" y="1516912"/>
            <a:ext cx="5981700" cy="3867888"/>
          </a:xfrm>
        </p:spPr>
        <p:txBody>
          <a:bodyPr/>
          <a:lstStyle/>
          <a:p>
            <a:pPr>
              <a:spcBef>
                <a:spcPts val="1032"/>
              </a:spcBef>
            </a:pPr>
            <a:r>
              <a:rPr lang="en-AU" dirty="0"/>
              <a:t>Calculate how much profit you can expect to earn over a whole year. Do not include the setting up costs in these calculations, but </a:t>
            </a:r>
            <a:r>
              <a:rPr lang="en-US" dirty="0"/>
              <a:t>you will need to work out a budget (costs) for the ongoing maintenance and buying new seeds, </a:t>
            </a:r>
            <a:r>
              <a:rPr lang="en-US" dirty="0" err="1"/>
              <a:t>fertilisers</a:t>
            </a:r>
            <a:r>
              <a:rPr lang="en-US" dirty="0"/>
              <a:t> and pest control, etc. if needed</a:t>
            </a:r>
            <a:r>
              <a:rPr lang="en-US" dirty="0" smtClean="0"/>
              <a:t>.</a:t>
            </a:r>
            <a:endParaRPr lang="en-US" dirty="0"/>
          </a:p>
          <a:p>
            <a:pPr marL="342900" indent="-342900">
              <a:spcBef>
                <a:spcPts val="1032"/>
              </a:spcBef>
              <a:buFont typeface="Arial"/>
              <a:buChar char="•"/>
            </a:pPr>
            <a:r>
              <a:rPr lang="en-US" dirty="0"/>
              <a:t>What could go wrong that might reduce your profit? </a:t>
            </a:r>
            <a:endParaRPr lang="en-US" dirty="0" smtClean="0"/>
          </a:p>
          <a:p>
            <a:pPr marL="342900" indent="-342900">
              <a:spcBef>
                <a:spcPts val="1032"/>
              </a:spcBef>
              <a:buFont typeface="Arial"/>
              <a:buChar char="•"/>
            </a:pPr>
            <a:r>
              <a:rPr lang="en-US" dirty="0" smtClean="0"/>
              <a:t>What </a:t>
            </a:r>
            <a:r>
              <a:rPr lang="en-US" dirty="0"/>
              <a:t>will you do to try to prevent it</a:t>
            </a:r>
            <a:r>
              <a:rPr lang="en-US" dirty="0" smtClean="0"/>
              <a:t>?</a:t>
            </a:r>
          </a:p>
          <a:p>
            <a:pPr marL="342900" indent="-342900">
              <a:spcBef>
                <a:spcPts val="1032"/>
              </a:spcBef>
              <a:buFont typeface="Arial"/>
              <a:buChar char="•"/>
            </a:pPr>
            <a:r>
              <a:rPr lang="en-US" dirty="0" smtClean="0"/>
              <a:t>What </a:t>
            </a:r>
            <a:r>
              <a:rPr lang="en-US" dirty="0"/>
              <a:t>if there was a hail storm or pest damage? </a:t>
            </a:r>
          </a:p>
          <a:p>
            <a:pPr>
              <a:spcBef>
                <a:spcPts val="1032"/>
              </a:spcBef>
            </a:pPr>
            <a:r>
              <a:rPr lang="en-US" dirty="0"/>
              <a:t>Make a note of any adjustments for things that go wrong that you think should be taken into account in your calculations.</a:t>
            </a:r>
            <a:endParaRPr lang="en-AU" dirty="0"/>
          </a:p>
        </p:txBody>
      </p:sp>
      <p:pic>
        <p:nvPicPr>
          <p:cNvPr id="6" name="Picture 5" descr="27 field.psd"/>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40222" y="4473680"/>
            <a:ext cx="2644536" cy="1244700"/>
          </a:xfrm>
          <a:prstGeom prst="rect">
            <a:avLst/>
          </a:prstGeom>
        </p:spPr>
      </p:pic>
      <p:pic>
        <p:nvPicPr>
          <p:cNvPr id="8" name="Picture 7" descr="tornado.ps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92321" y="2288456"/>
            <a:ext cx="2088528" cy="2940744"/>
          </a:xfrm>
          <a:prstGeom prst="rect">
            <a:avLst/>
          </a:prstGeom>
        </p:spPr>
      </p:pic>
      <p:pic>
        <p:nvPicPr>
          <p:cNvPr id="10" name="Picture 9"/>
          <p:cNvPicPr>
            <a:picLocks noChangeAspect="1"/>
          </p:cNvPicPr>
          <p:nvPr/>
        </p:nvPicPr>
        <p:blipFill>
          <a:blip r:embed="rId4"/>
          <a:stretch>
            <a:fillRect/>
          </a:stretch>
        </p:blipFill>
        <p:spPr>
          <a:xfrm>
            <a:off x="7255328" y="2541814"/>
            <a:ext cx="952500" cy="1308100"/>
          </a:xfrm>
          <a:prstGeom prst="rect">
            <a:avLst/>
          </a:prstGeom>
        </p:spPr>
      </p:pic>
      <p:sp>
        <p:nvSpPr>
          <p:cNvPr id="12" name="Rectangle 11">
            <a:hlinkClick r:id="rId5"/>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24396570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da-DK" dirty="0">
                <a:solidFill>
                  <a:schemeClr val="bg1"/>
                </a:solidFill>
              </a:rPr>
              <a:t>Work </a:t>
            </a:r>
            <a:r>
              <a:rPr lang="da-DK" dirty="0" err="1">
                <a:solidFill>
                  <a:schemeClr val="bg1"/>
                </a:solidFill>
              </a:rPr>
              <a:t>Task</a:t>
            </a:r>
            <a:r>
              <a:rPr lang="da-DK" dirty="0">
                <a:solidFill>
                  <a:schemeClr val="bg1"/>
                </a:solidFill>
              </a:rPr>
              <a:t> </a:t>
            </a:r>
            <a:r>
              <a:rPr lang="da-DK" dirty="0" smtClean="0">
                <a:solidFill>
                  <a:schemeClr val="bg1"/>
                </a:solidFill>
              </a:rPr>
              <a:t>3B</a:t>
            </a:r>
            <a:endParaRPr lang="en-US" dirty="0">
              <a:solidFill>
                <a:schemeClr val="bg1"/>
              </a:solidFill>
            </a:endParaRPr>
          </a:p>
        </p:txBody>
      </p:sp>
      <p:sp>
        <p:nvSpPr>
          <p:cNvPr id="3" name="Content Placeholder 2"/>
          <p:cNvSpPr>
            <a:spLocks noGrp="1"/>
          </p:cNvSpPr>
          <p:nvPr>
            <p:ph idx="1"/>
          </p:nvPr>
        </p:nvSpPr>
        <p:spPr>
          <a:xfrm>
            <a:off x="457200" y="866140"/>
            <a:ext cx="5581650" cy="527121"/>
          </a:xfrm>
        </p:spPr>
        <p:txBody>
          <a:bodyPr/>
          <a:lstStyle/>
          <a:p>
            <a:r>
              <a:rPr lang="en-US" sz="2800" b="1" dirty="0"/>
              <a:t>Work Task 3B: </a:t>
            </a:r>
            <a:r>
              <a:rPr lang="en-US" sz="2800" b="1" dirty="0" smtClean="0"/>
              <a:t>Year Profit</a:t>
            </a:r>
            <a:endParaRPr lang="en-US" sz="2800" b="1" dirty="0"/>
          </a:p>
        </p:txBody>
      </p:sp>
      <p:sp>
        <p:nvSpPr>
          <p:cNvPr id="8" name="Content Placeholder 2"/>
          <p:cNvSpPr txBox="1">
            <a:spLocks/>
          </p:cNvSpPr>
          <p:nvPr/>
        </p:nvSpPr>
        <p:spPr>
          <a:xfrm>
            <a:off x="457200" y="1380707"/>
            <a:ext cx="5581650" cy="527121"/>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000" b="1" dirty="0" err="1" smtClean="0"/>
              <a:t>Income</a:t>
            </a:r>
            <a:endParaRPr lang="en-US" sz="2000" b="1" dirty="0"/>
          </a:p>
        </p:txBody>
      </p:sp>
      <p:graphicFrame>
        <p:nvGraphicFramePr>
          <p:cNvPr id="10" name="Table 9"/>
          <p:cNvGraphicFramePr>
            <a:graphicFrameLocks noGrp="1"/>
          </p:cNvGraphicFramePr>
          <p:nvPr>
            <p:extLst>
              <p:ext uri="{D42A27DB-BD31-4B8C-83A1-F6EECF244321}">
                <p14:modId xmlns:p14="http://schemas.microsoft.com/office/powerpoint/2010/main" val="3073490141"/>
              </p:ext>
            </p:extLst>
          </p:nvPr>
        </p:nvGraphicFramePr>
        <p:xfrm>
          <a:off x="457200" y="1907828"/>
          <a:ext cx="7006160" cy="1828800"/>
        </p:xfrm>
        <a:graphic>
          <a:graphicData uri="http://schemas.openxmlformats.org/drawingml/2006/table">
            <a:tbl>
              <a:tblPr firstRow="1" bandRow="1">
                <a:tableStyleId>{5C22544A-7EE6-4342-B048-85BDC9FD1C3A}</a:tableStyleId>
              </a:tblPr>
              <a:tblGrid>
                <a:gridCol w="1401232"/>
                <a:gridCol w="1401232"/>
                <a:gridCol w="1401232"/>
                <a:gridCol w="1401232"/>
                <a:gridCol w="1401232"/>
              </a:tblGrid>
              <a:tr h="136987">
                <a:tc>
                  <a:txBody>
                    <a:bodyPr/>
                    <a:lstStyle/>
                    <a:p>
                      <a:r>
                        <a:rPr lang="en-AU" sz="1200" dirty="0" smtClean="0"/>
                        <a:t>Product</a:t>
                      </a:r>
                      <a:endParaRPr lang="en-AU" sz="1200" dirty="0"/>
                    </a:p>
                  </a:txBody>
                  <a:tcPr/>
                </a:tc>
                <a:tc>
                  <a:txBody>
                    <a:bodyPr/>
                    <a:lstStyle/>
                    <a:p>
                      <a:r>
                        <a:rPr lang="en-AU" sz="1200" dirty="0" smtClean="0"/>
                        <a:t>Average</a:t>
                      </a:r>
                      <a:r>
                        <a:rPr lang="en-AU" sz="1200" baseline="0" dirty="0" smtClean="0"/>
                        <a:t> Price per  Unit</a:t>
                      </a:r>
                      <a:endParaRPr lang="en-AU" sz="1200" dirty="0"/>
                    </a:p>
                  </a:txBody>
                  <a:tcPr/>
                </a:tc>
                <a:tc>
                  <a:txBody>
                    <a:bodyPr/>
                    <a:lstStyle/>
                    <a:p>
                      <a:r>
                        <a:rPr lang="en-AU" sz="1200" dirty="0" smtClean="0"/>
                        <a:t>Quantity</a:t>
                      </a:r>
                      <a:endParaRPr lang="en-A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Estimated production</a:t>
                      </a:r>
                    </a:p>
                  </a:txBody>
                  <a:tcPr/>
                </a:tc>
                <a:tc>
                  <a:txBody>
                    <a:bodyPr/>
                    <a:lstStyle/>
                    <a:p>
                      <a:r>
                        <a:rPr lang="en-AU" sz="1200" dirty="0" smtClean="0"/>
                        <a:t>Adjustments</a:t>
                      </a:r>
                      <a:endParaRPr lang="en-AU" sz="1200" dirty="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71545334"/>
              </p:ext>
            </p:extLst>
          </p:nvPr>
        </p:nvGraphicFramePr>
        <p:xfrm>
          <a:off x="457199" y="4269254"/>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136987">
                <a:tc>
                  <a:txBody>
                    <a:bodyPr/>
                    <a:lstStyle/>
                    <a:p>
                      <a:endParaRPr lang="en-AU" sz="1200" dirty="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a:p>
                  </a:txBody>
                  <a:tcPr/>
                </a:tc>
              </a:tr>
              <a:tr h="136987">
                <a:tc>
                  <a:txBody>
                    <a:bodyPr/>
                    <a:lstStyle/>
                    <a:p>
                      <a:endParaRPr lang="en-AU" sz="1200"/>
                    </a:p>
                  </a:txBody>
                  <a:tcPr/>
                </a:tc>
                <a:tc>
                  <a:txBody>
                    <a:bodyPr/>
                    <a:lstStyle/>
                    <a:p>
                      <a:endParaRPr lang="en-AU" sz="1200"/>
                    </a:p>
                  </a:txBody>
                  <a:tcPr/>
                </a:tc>
                <a:tc>
                  <a:txBody>
                    <a:bodyPr/>
                    <a:lstStyle/>
                    <a:p>
                      <a:endParaRPr lang="en-AU" sz="1200"/>
                    </a:p>
                  </a:txBody>
                  <a:tcPr/>
                </a:tc>
                <a:tc>
                  <a:txBody>
                    <a:bodyPr/>
                    <a:lstStyle/>
                    <a:p>
                      <a:endParaRPr lang="en-AU" sz="1200" dirty="0"/>
                    </a:p>
                  </a:txBody>
                  <a:tcPr/>
                </a:tc>
              </a:tr>
            </a:tbl>
          </a:graphicData>
        </a:graphic>
      </p:graphicFrame>
      <p:sp>
        <p:nvSpPr>
          <p:cNvPr id="12" name="Content Placeholder 2"/>
          <p:cNvSpPr txBox="1">
            <a:spLocks/>
          </p:cNvSpPr>
          <p:nvPr/>
        </p:nvSpPr>
        <p:spPr>
          <a:xfrm>
            <a:off x="457200" y="3798929"/>
            <a:ext cx="5581650" cy="527121"/>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000" b="1" dirty="0" err="1" smtClean="0"/>
              <a:t>Costs</a:t>
            </a:r>
            <a:endParaRPr lang="en-US" sz="2000" b="1" dirty="0"/>
          </a:p>
        </p:txBody>
      </p:sp>
      <p:pic>
        <p:nvPicPr>
          <p:cNvPr id="13" name="Picture 12" descr="carrot angle.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38850" y="1904256"/>
            <a:ext cx="3664744" cy="3664744"/>
          </a:xfrm>
          <a:prstGeom prst="rect">
            <a:avLst/>
          </a:prstGeom>
        </p:spPr>
      </p:pic>
      <p:pic>
        <p:nvPicPr>
          <p:cNvPr id="14" name="Picture 13"/>
          <p:cNvPicPr>
            <a:picLocks noChangeAspect="1"/>
          </p:cNvPicPr>
          <p:nvPr/>
        </p:nvPicPr>
        <p:blipFill>
          <a:blip r:embed="rId3"/>
          <a:stretch>
            <a:fillRect/>
          </a:stretch>
        </p:blipFill>
        <p:spPr>
          <a:xfrm>
            <a:off x="7593910" y="2731205"/>
            <a:ext cx="783492" cy="1075995"/>
          </a:xfrm>
          <a:prstGeom prst="rect">
            <a:avLst/>
          </a:prstGeom>
        </p:spPr>
      </p:pic>
      <p:sp>
        <p:nvSpPr>
          <p:cNvPr id="16" name="Rectangle 15">
            <a:hlinkClick r:id="rId4"/>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4257932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704"/>
            <a:ext cx="5581650" cy="640398"/>
          </a:xfrm>
        </p:spPr>
        <p:txBody>
          <a:bodyPr/>
          <a:lstStyle/>
          <a:p>
            <a:r>
              <a:rPr lang="en-US" dirty="0"/>
              <a:t>Work Task 1: Planning our Market Garden</a:t>
            </a:r>
          </a:p>
        </p:txBody>
      </p:sp>
      <p:sp>
        <p:nvSpPr>
          <p:cNvPr id="3" name="Content Placeholder 2"/>
          <p:cNvSpPr>
            <a:spLocks noGrp="1"/>
          </p:cNvSpPr>
          <p:nvPr>
            <p:ph idx="1"/>
          </p:nvPr>
        </p:nvSpPr>
        <p:spPr>
          <a:xfrm>
            <a:off x="457202" y="1601331"/>
            <a:ext cx="5700952" cy="3676473"/>
          </a:xfrm>
        </p:spPr>
        <p:txBody>
          <a:bodyPr/>
          <a:lstStyle/>
          <a:p>
            <a:r>
              <a:rPr lang="en-US" sz="1200" dirty="0"/>
              <a:t>To research and design a garden bed, including its location and the layout of chosen crops. The garden bed is to be used for a small market garden that our class could manage. We want our garden to be sustainable so you must allow for maintenance and crop rotation</a:t>
            </a:r>
            <a:r>
              <a:rPr lang="en-US" sz="1200" dirty="0" smtClean="0"/>
              <a:t>.</a:t>
            </a:r>
            <a:endParaRPr lang="en-AU" sz="1200" dirty="0"/>
          </a:p>
          <a:p>
            <a:pPr>
              <a:spcBef>
                <a:spcPts val="888"/>
              </a:spcBef>
              <a:spcAft>
                <a:spcPts val="600"/>
              </a:spcAft>
            </a:pPr>
            <a:r>
              <a:rPr lang="en-US" sz="1200" dirty="0"/>
              <a:t>Below are some questions to help you in your research :</a:t>
            </a:r>
            <a:endParaRPr lang="en-AU" sz="1200" dirty="0"/>
          </a:p>
          <a:p>
            <a:pPr marL="285750" lvl="0" indent="-285750">
              <a:buFont typeface="Arial" panose="020B0604020202020204" pitchFamily="34" charset="0"/>
              <a:buChar char="•"/>
            </a:pPr>
            <a:r>
              <a:rPr lang="en-US" sz="1200" dirty="0"/>
              <a:t>In order to sustain our garden we should practice crop rotation. What does this mean and how does it affect the crops we choose?</a:t>
            </a:r>
            <a:endParaRPr lang="en-AU" sz="1200" dirty="0"/>
          </a:p>
          <a:p>
            <a:pPr marL="285750" lvl="0" indent="-285750">
              <a:buFont typeface="Arial" panose="020B0604020202020204" pitchFamily="34" charset="0"/>
              <a:buChar char="•"/>
            </a:pPr>
            <a:r>
              <a:rPr lang="en-US" sz="1200" dirty="0"/>
              <a:t>What do crops need to help them grow?</a:t>
            </a:r>
            <a:endParaRPr lang="en-AU" sz="1200" dirty="0"/>
          </a:p>
          <a:p>
            <a:pPr marL="285750" lvl="0" indent="-285750">
              <a:buFont typeface="Arial" panose="020B0604020202020204" pitchFamily="34" charset="0"/>
              <a:buChar char="•"/>
            </a:pPr>
            <a:r>
              <a:rPr lang="en-US" sz="1200" dirty="0"/>
              <a:t>Where could a garden patch be established in our school? </a:t>
            </a:r>
            <a:endParaRPr lang="en-AU" sz="1200" dirty="0"/>
          </a:p>
          <a:p>
            <a:pPr marL="285750" lvl="0" indent="-285750">
              <a:buFont typeface="Arial" panose="020B0604020202020204" pitchFamily="34" charset="0"/>
              <a:buChar char="•"/>
            </a:pPr>
            <a:r>
              <a:rPr lang="en-US" sz="1200" dirty="0"/>
              <a:t>What size will our garden be?</a:t>
            </a:r>
            <a:endParaRPr lang="en-AU" sz="1200" dirty="0"/>
          </a:p>
          <a:p>
            <a:pPr marL="285750" lvl="0" indent="-285750">
              <a:buFont typeface="Arial" panose="020B0604020202020204" pitchFamily="34" charset="0"/>
              <a:buChar char="•"/>
            </a:pPr>
            <a:r>
              <a:rPr lang="en-US" sz="1200" dirty="0"/>
              <a:t>What sort of crops would be most suitable for us to grow? </a:t>
            </a:r>
            <a:endParaRPr lang="en-AU" sz="1200" dirty="0"/>
          </a:p>
          <a:p>
            <a:pPr marL="285750" lvl="0" indent="-285750">
              <a:buFont typeface="Arial" panose="020B0604020202020204" pitchFamily="34" charset="0"/>
              <a:buChar char="•"/>
            </a:pPr>
            <a:r>
              <a:rPr lang="en-US" sz="1200" dirty="0"/>
              <a:t>When should we plant our seeds?</a:t>
            </a:r>
            <a:endParaRPr lang="en-AU" sz="1200" dirty="0"/>
          </a:p>
          <a:p>
            <a:pPr marL="285750" lvl="0" indent="-285750">
              <a:buFont typeface="Arial" panose="020B0604020202020204" pitchFamily="34" charset="0"/>
              <a:buChar char="•"/>
            </a:pPr>
            <a:r>
              <a:rPr lang="en-US" sz="1200" dirty="0"/>
              <a:t>How long does it take these crops to grow from seed to be ready for harvest? </a:t>
            </a:r>
            <a:endParaRPr lang="en-AU" sz="1200" dirty="0"/>
          </a:p>
          <a:p>
            <a:pPr marL="285750" lvl="0" indent="-285750">
              <a:buFont typeface="Arial" panose="020B0604020202020204" pitchFamily="34" charset="0"/>
              <a:buChar char="•"/>
            </a:pPr>
            <a:r>
              <a:rPr lang="en-US" sz="1200" dirty="0"/>
              <a:t>What yield can we expect from these crops?</a:t>
            </a:r>
            <a:endParaRPr lang="en-AU" sz="1200" dirty="0"/>
          </a:p>
          <a:p>
            <a:pPr marL="285750" lvl="0" indent="-285750">
              <a:buFont typeface="Arial" panose="020B0604020202020204" pitchFamily="34" charset="0"/>
              <a:buChar char="•"/>
            </a:pPr>
            <a:r>
              <a:rPr lang="en-US" sz="1200" dirty="0"/>
              <a:t>Do we plant seeds or seedlings?</a:t>
            </a:r>
            <a:endParaRPr lang="en-AU" sz="1200" dirty="0"/>
          </a:p>
          <a:p>
            <a:pPr marL="285750" lvl="0" indent="-285750">
              <a:buFont typeface="Arial" panose="020B0604020202020204" pitchFamily="34" charset="0"/>
              <a:buChar char="•"/>
            </a:pPr>
            <a:r>
              <a:rPr lang="en-US" sz="1200" dirty="0"/>
              <a:t>Where can you buy the seeds?</a:t>
            </a:r>
            <a:endParaRPr lang="en-AU" sz="1200" dirty="0"/>
          </a:p>
          <a:p>
            <a:pPr marL="285750" lvl="0" indent="-285750">
              <a:buFont typeface="Arial" panose="020B0604020202020204" pitchFamily="34" charset="0"/>
              <a:buChar char="•"/>
            </a:pPr>
            <a:r>
              <a:rPr lang="en-US" sz="1200" dirty="0"/>
              <a:t>Is there anything else we could do to make our crops grow faster or be healthier</a:t>
            </a:r>
            <a:r>
              <a:rPr lang="en-US" sz="1200" dirty="0" smtClean="0"/>
              <a:t>?</a:t>
            </a:r>
            <a:endParaRPr lang="en-AU" sz="1200" dirty="0"/>
          </a:p>
          <a:p>
            <a:pPr>
              <a:spcBef>
                <a:spcPts val="888"/>
              </a:spcBef>
            </a:pPr>
            <a:r>
              <a:rPr lang="en-US" sz="1200" dirty="0"/>
              <a:t>Draw you garden plan on the </a:t>
            </a:r>
            <a:r>
              <a:rPr lang="en-US" sz="1200" b="1" dirty="0"/>
              <a:t>worksheet </a:t>
            </a:r>
            <a:r>
              <a:rPr lang="en-US" sz="1200" b="1" dirty="0" smtClean="0"/>
              <a:t>2 </a:t>
            </a:r>
            <a:r>
              <a:rPr lang="en-US" sz="1200" dirty="0" smtClean="0"/>
              <a:t>provided</a:t>
            </a:r>
            <a:r>
              <a:rPr lang="en-US" sz="1200" dirty="0"/>
              <a:t>. Think carefully about sun, shade, access to water and how we will be able to look after it and harvest the crops.</a:t>
            </a:r>
            <a:endParaRPr lang="en-AU" sz="1200" dirty="0"/>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O</a:t>
            </a:r>
            <a:r>
              <a:rPr lang="en-US" dirty="0" smtClean="0">
                <a:solidFill>
                  <a:schemeClr val="bg1"/>
                </a:solidFill>
              </a:rPr>
              <a:t>ur </a:t>
            </a:r>
            <a:r>
              <a:rPr lang="en-US" dirty="0">
                <a:solidFill>
                  <a:schemeClr val="bg1"/>
                </a:solidFill>
              </a:rPr>
              <a:t>Market </a:t>
            </a:r>
            <a:r>
              <a:rPr lang="en-US" dirty="0" smtClean="0">
                <a:solidFill>
                  <a:schemeClr val="bg1"/>
                </a:solidFill>
              </a:rPr>
              <a:t>Garden &gt; Work Task 1</a:t>
            </a:r>
            <a:endParaRPr lang="en-US" dirty="0">
              <a:solidFill>
                <a:schemeClr val="bg1"/>
              </a:solidFill>
            </a:endParaRPr>
          </a:p>
        </p:txBody>
      </p:sp>
      <p:pic>
        <p:nvPicPr>
          <p:cNvPr id="12" name="Picture 11" descr="carrots x 2.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00800" y="1962150"/>
            <a:ext cx="2489200" cy="1282700"/>
          </a:xfrm>
          <a:prstGeom prst="rect">
            <a:avLst/>
          </a:prstGeom>
        </p:spPr>
      </p:pic>
      <p:pic>
        <p:nvPicPr>
          <p:cNvPr id="13" name="Picture 12" descr="onion.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11850" y="2895600"/>
            <a:ext cx="1968500" cy="1803400"/>
          </a:xfrm>
          <a:prstGeom prst="rect">
            <a:avLst/>
          </a:prstGeom>
        </p:spPr>
      </p:pic>
      <p:pic>
        <p:nvPicPr>
          <p:cNvPr id="14" name="Picture 13" descr="tomato.ps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9000" y="3041650"/>
            <a:ext cx="1905000" cy="1943100"/>
          </a:xfrm>
          <a:prstGeom prst="rect">
            <a:avLst/>
          </a:prstGeom>
        </p:spPr>
      </p:pic>
      <p:sp>
        <p:nvSpPr>
          <p:cNvPr id="18" name="Rectangle 17">
            <a:hlinkClick r:id="rId5"/>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3934701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30 garden in a box.psd"/>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0192" y="2943949"/>
            <a:ext cx="2862550" cy="198947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00333498"/>
              </p:ext>
            </p:extLst>
          </p:nvPr>
        </p:nvGraphicFramePr>
        <p:xfrm>
          <a:off x="457199" y="917107"/>
          <a:ext cx="5408670" cy="5175020"/>
        </p:xfrm>
        <a:graphic>
          <a:graphicData uri="http://schemas.openxmlformats.org/drawingml/2006/table">
            <a:tbl>
              <a:tblPr firstRow="1" bandRow="1">
                <a:tableStyleId>{2D5ABB26-0587-4C30-8999-92F81FD0307C}</a:tableStyleId>
              </a:tblPr>
              <a:tblGrid>
                <a:gridCol w="540867"/>
                <a:gridCol w="540867"/>
                <a:gridCol w="540867"/>
                <a:gridCol w="540867"/>
                <a:gridCol w="540867"/>
                <a:gridCol w="540867"/>
                <a:gridCol w="540867"/>
                <a:gridCol w="540867"/>
                <a:gridCol w="540867"/>
                <a:gridCol w="540867"/>
              </a:tblGrid>
              <a:tr h="517502">
                <a:tc>
                  <a:txBody>
                    <a:bodyPr/>
                    <a:lstStyle/>
                    <a:p>
                      <a:endParaRPr lang="en-AU" sz="1700" dirty="0"/>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bg1">
                          <a:lumMod val="95000"/>
                        </a:schemeClr>
                      </a:solidFill>
                      <a:prstDash val="dash"/>
                      <a:round/>
                      <a:headEnd type="none" w="med" len="med"/>
                      <a:tailEnd type="none" w="med" len="med"/>
                    </a:lnB>
                  </a:tcPr>
                </a:tc>
              </a:tr>
              <a:tr h="517502">
                <a:tc>
                  <a:txBody>
                    <a:bodyPr/>
                    <a:lstStyle/>
                    <a:p>
                      <a:endParaRPr lang="en-AU" sz="1700" dirty="0">
                        <a:ln>
                          <a:solidFill>
                            <a:schemeClr val="tx1"/>
                          </a:solidFill>
                          <a:prstDash val="sysDot"/>
                        </a:ln>
                        <a:noFill/>
                      </a:endParaRPr>
                    </a:p>
                  </a:txBody>
                  <a:tcPr marL="81130" marR="81130" marT="40565" marB="40565">
                    <a:lnL w="12700" cap="flat" cmpd="sng" algn="ctr">
                      <a:solidFill>
                        <a:schemeClr val="tx1"/>
                      </a:solidFill>
                      <a:prstDash val="solid"/>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bg1">
                          <a:lumMod val="95000"/>
                        </a:schemeClr>
                      </a:solidFill>
                      <a:prstDash val="dash"/>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AU" sz="1700" dirty="0">
                        <a:ln>
                          <a:solidFill>
                            <a:schemeClr val="tx1"/>
                          </a:solidFill>
                          <a:prstDash val="sysDot"/>
                        </a:ln>
                        <a:noFill/>
                      </a:endParaRPr>
                    </a:p>
                  </a:txBody>
                  <a:tcPr marL="81130" marR="81130" marT="40565" marB="40565">
                    <a:lnL w="12700" cap="flat" cmpd="sng" algn="ctr">
                      <a:solidFill>
                        <a:schemeClr val="bg1">
                          <a:lumMod val="95000"/>
                        </a:schemeClr>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95000"/>
                        </a:schemeClr>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Content Placeholder 2"/>
          <p:cNvSpPr>
            <a:spLocks noGrp="1"/>
          </p:cNvSpPr>
          <p:nvPr>
            <p:ph idx="1"/>
          </p:nvPr>
        </p:nvSpPr>
        <p:spPr>
          <a:xfrm>
            <a:off x="6079061" y="4638591"/>
            <a:ext cx="1726891" cy="1012909"/>
          </a:xfrm>
        </p:spPr>
        <p:txBody>
          <a:bodyPr/>
          <a:lstStyle/>
          <a:p>
            <a:r>
              <a:rPr lang="en-AU" sz="1400" b="1" dirty="0"/>
              <a:t>Scale: </a:t>
            </a:r>
            <a:r>
              <a:rPr lang="en-AU" sz="1400" b="1" dirty="0" smtClean="0"/>
              <a:t>1 square  = </a:t>
            </a:r>
            <a:br>
              <a:rPr lang="en-AU" sz="1400" b="1" dirty="0" smtClean="0"/>
            </a:br>
            <a:endParaRPr lang="en-AU" sz="1400" b="1" dirty="0" smtClean="0"/>
          </a:p>
          <a:p>
            <a:r>
              <a:rPr lang="en-AU" sz="1400" b="1" dirty="0" smtClean="0"/>
              <a:t>_____________</a:t>
            </a:r>
            <a:endParaRPr lang="en-AU" sz="1400" b="1" dirty="0"/>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nl-NL" dirty="0" err="1" smtClean="0">
                <a:solidFill>
                  <a:schemeClr val="bg1"/>
                </a:solidFill>
              </a:rPr>
              <a:t>Worksheet</a:t>
            </a:r>
            <a:r>
              <a:rPr lang="nl-NL" dirty="0" smtClean="0">
                <a:solidFill>
                  <a:schemeClr val="bg1"/>
                </a:solidFill>
              </a:rPr>
              <a:t> 2: Garden </a:t>
            </a:r>
            <a:r>
              <a:rPr lang="nl-NL" dirty="0">
                <a:solidFill>
                  <a:schemeClr val="bg1"/>
                </a:solidFill>
              </a:rPr>
              <a:t>Plan</a:t>
            </a:r>
            <a:endParaRPr lang="en-US" dirty="0">
              <a:solidFill>
                <a:schemeClr val="bg1"/>
              </a:solidFill>
            </a:endParaRPr>
          </a:p>
        </p:txBody>
      </p:sp>
      <p:pic>
        <p:nvPicPr>
          <p:cNvPr id="2" name="Picture 1" descr="carrot.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7796" y="1492250"/>
            <a:ext cx="800100" cy="2349500"/>
          </a:xfrm>
          <a:prstGeom prst="rect">
            <a:avLst/>
          </a:prstGeom>
        </p:spPr>
      </p:pic>
      <p:pic>
        <p:nvPicPr>
          <p:cNvPr id="4" name="Picture 3"/>
          <p:cNvPicPr>
            <a:picLocks noChangeAspect="1"/>
          </p:cNvPicPr>
          <p:nvPr/>
        </p:nvPicPr>
        <p:blipFill>
          <a:blip r:embed="rId4"/>
          <a:stretch>
            <a:fillRect/>
          </a:stretch>
        </p:blipFill>
        <p:spPr>
          <a:xfrm>
            <a:off x="7737944" y="2287375"/>
            <a:ext cx="542284" cy="744736"/>
          </a:xfrm>
          <a:prstGeom prst="rect">
            <a:avLst/>
          </a:prstGeom>
        </p:spPr>
      </p:pic>
      <p:sp>
        <p:nvSpPr>
          <p:cNvPr id="12" name="Rectangle 11">
            <a:hlinkClick r:id="rId5"/>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7003517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2704"/>
            <a:ext cx="6083023" cy="640398"/>
          </a:xfrm>
        </p:spPr>
        <p:txBody>
          <a:bodyPr/>
          <a:lstStyle/>
          <a:p>
            <a:r>
              <a:rPr lang="en-US" dirty="0" smtClean="0"/>
              <a:t>Work Task 2A: Budgeting</a:t>
            </a:r>
            <a:endParaRPr lang="en-US" dirty="0"/>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4" name="Content Placeholder 3"/>
          <p:cNvSpPr>
            <a:spLocks noGrp="1"/>
          </p:cNvSpPr>
          <p:nvPr>
            <p:ph idx="1"/>
          </p:nvPr>
        </p:nvSpPr>
        <p:spPr>
          <a:xfrm>
            <a:off x="457199" y="1516912"/>
            <a:ext cx="5901591" cy="3952207"/>
          </a:xfrm>
        </p:spPr>
        <p:txBody>
          <a:bodyPr/>
          <a:lstStyle/>
          <a:p>
            <a:pPr>
              <a:spcBef>
                <a:spcPts val="960"/>
              </a:spcBef>
            </a:pPr>
            <a:r>
              <a:rPr lang="en-AU" sz="1500" dirty="0" smtClean="0"/>
              <a:t>Find </a:t>
            </a:r>
            <a:r>
              <a:rPr lang="en-AU" sz="1500" dirty="0"/>
              <a:t>out how much it will cost to establish a market garden in our school.</a:t>
            </a:r>
          </a:p>
          <a:p>
            <a:pPr lvl="1">
              <a:spcBef>
                <a:spcPts val="960"/>
              </a:spcBef>
              <a:buFont typeface="Arial" panose="020B0604020202020204" pitchFamily="34" charset="0"/>
              <a:buChar char="•"/>
            </a:pPr>
            <a:r>
              <a:rPr lang="en-AU" sz="1500" dirty="0"/>
              <a:t>Draw up a budget for creating and maintaining your market garden including planting out your first crops.</a:t>
            </a:r>
          </a:p>
          <a:p>
            <a:pPr lvl="2">
              <a:spcBef>
                <a:spcPts val="960"/>
              </a:spcBef>
              <a:buFont typeface="Arial" panose="020B0604020202020204" pitchFamily="34" charset="0"/>
              <a:buChar char="•"/>
            </a:pPr>
            <a:r>
              <a:rPr lang="en-US" sz="1500" i="1" dirty="0"/>
              <a:t>A budget is a list of all the costs so that you can see at a glance how much in total your garden will cost. A budget is a great idea because you can easily see where you might make savings or can afford to buy more.</a:t>
            </a:r>
            <a:endParaRPr lang="en-AU" sz="1500" i="1" dirty="0"/>
          </a:p>
          <a:p>
            <a:pPr lvl="1">
              <a:spcBef>
                <a:spcPts val="960"/>
              </a:spcBef>
              <a:buFont typeface="Arial" panose="020B0604020202020204" pitchFamily="34" charset="0"/>
              <a:buChar char="•"/>
            </a:pPr>
            <a:r>
              <a:rPr lang="en-AU" sz="1500" dirty="0"/>
              <a:t>Use the worksheet provided.</a:t>
            </a:r>
          </a:p>
          <a:p>
            <a:pPr lvl="1">
              <a:spcBef>
                <a:spcPts val="960"/>
              </a:spcBef>
              <a:buFont typeface="Arial" panose="020B0604020202020204" pitchFamily="34" charset="0"/>
              <a:buChar char="•"/>
            </a:pPr>
            <a:r>
              <a:rPr lang="en-AU" sz="1500" dirty="0"/>
              <a:t>Begin by making a list of the tools, seeds, fertilisers, soil, garden edging, etc. that you will need. </a:t>
            </a:r>
          </a:p>
          <a:p>
            <a:pPr lvl="1">
              <a:spcBef>
                <a:spcPts val="960"/>
              </a:spcBef>
              <a:buFont typeface="Arial" panose="020B0604020202020204" pitchFamily="34" charset="0"/>
              <a:buChar char="•"/>
            </a:pPr>
            <a:r>
              <a:rPr lang="en-AU" sz="1500" dirty="0"/>
              <a:t>Make a note of what quantities of each item you will need.</a:t>
            </a:r>
          </a:p>
          <a:p>
            <a:pPr lvl="1">
              <a:spcBef>
                <a:spcPts val="960"/>
              </a:spcBef>
              <a:buFont typeface="Arial" panose="020B0604020202020204" pitchFamily="34" charset="0"/>
              <a:buChar char="•"/>
            </a:pPr>
            <a:r>
              <a:rPr lang="en-AU" sz="1500" dirty="0"/>
              <a:t>Use hardware and nursery catalogues or research online to find out the costs of these items.</a:t>
            </a:r>
          </a:p>
          <a:p>
            <a:pPr>
              <a:spcBef>
                <a:spcPts val="960"/>
              </a:spcBef>
            </a:pPr>
            <a:endParaRPr lang="en-US" sz="1500" dirty="0"/>
          </a:p>
        </p:txBody>
      </p:sp>
      <p:sp>
        <p:nvSpPr>
          <p:cNvPr id="8"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en-US" dirty="0" smtClean="0">
                <a:solidFill>
                  <a:schemeClr val="bg1"/>
                </a:solidFill>
              </a:rPr>
              <a:t>Work Task 2</a:t>
            </a:r>
            <a:endParaRPr lang="en-US"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40222" y="2200548"/>
            <a:ext cx="2395150" cy="2482304"/>
          </a:xfrm>
          <a:prstGeom prst="rect">
            <a:avLst/>
          </a:prstGeom>
        </p:spPr>
      </p:pic>
      <p:pic>
        <p:nvPicPr>
          <p:cNvPr id="3" name="Picture 2" descr="tomato.psd"/>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875984" y="2567672"/>
            <a:ext cx="1268016" cy="1293376"/>
          </a:xfrm>
          <a:prstGeom prst="rect">
            <a:avLst/>
          </a:prstGeom>
        </p:spPr>
      </p:pic>
      <p:pic>
        <p:nvPicPr>
          <p:cNvPr id="6" name="Picture 5" descr="onion.ps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9088" y="3759448"/>
            <a:ext cx="1240384" cy="1136352"/>
          </a:xfrm>
          <a:prstGeom prst="rect">
            <a:avLst/>
          </a:prstGeom>
        </p:spPr>
      </p:pic>
      <p:pic>
        <p:nvPicPr>
          <p:cNvPr id="9" name="Picture 8" descr="carrots x 2.psd"/>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65888" y="2020472"/>
            <a:ext cx="1773584" cy="913938"/>
          </a:xfrm>
          <a:prstGeom prst="rect">
            <a:avLst/>
          </a:prstGeom>
        </p:spPr>
      </p:pic>
      <p:sp>
        <p:nvSpPr>
          <p:cNvPr id="10" name="Rectangle 9">
            <a:hlinkClick r:id="rId6"/>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2014625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da-DK" dirty="0" err="1" smtClean="0">
                <a:solidFill>
                  <a:schemeClr val="bg1"/>
                </a:solidFill>
              </a:rPr>
              <a:t>Worksheet</a:t>
            </a:r>
            <a:r>
              <a:rPr lang="da-DK" dirty="0" smtClean="0">
                <a:solidFill>
                  <a:schemeClr val="bg1"/>
                </a:solidFill>
              </a:rPr>
              <a:t> 2A: </a:t>
            </a:r>
            <a:r>
              <a:rPr lang="da-DK" dirty="0" err="1">
                <a:solidFill>
                  <a:schemeClr val="bg1"/>
                </a:solidFill>
              </a:rPr>
              <a:t>Budgeting</a:t>
            </a:r>
            <a:endParaRPr lang="en-US" dirty="0">
              <a:solidFill>
                <a:schemeClr val="bg1"/>
              </a:solidFill>
            </a:endParaRPr>
          </a:p>
        </p:txBody>
      </p:sp>
      <p:sp>
        <p:nvSpPr>
          <p:cNvPr id="3" name="Content Placeholder 2"/>
          <p:cNvSpPr>
            <a:spLocks noGrp="1"/>
          </p:cNvSpPr>
          <p:nvPr>
            <p:ph idx="1"/>
          </p:nvPr>
        </p:nvSpPr>
        <p:spPr>
          <a:xfrm>
            <a:off x="457200" y="764540"/>
            <a:ext cx="5581650" cy="527121"/>
          </a:xfrm>
        </p:spPr>
        <p:txBody>
          <a:bodyPr/>
          <a:lstStyle/>
          <a:p>
            <a:r>
              <a:rPr lang="en-US" sz="2800" b="1" dirty="0" smtClean="0"/>
              <a:t>Costs</a:t>
            </a:r>
            <a:endParaRPr lang="en-US" sz="2800" b="1" dirty="0"/>
          </a:p>
        </p:txBody>
      </p:sp>
      <p:sp>
        <p:nvSpPr>
          <p:cNvPr id="10" name="TextBox 9"/>
          <p:cNvSpPr txBox="1"/>
          <p:nvPr/>
        </p:nvSpPr>
        <p:spPr>
          <a:xfrm>
            <a:off x="406578" y="5632028"/>
            <a:ext cx="7056784" cy="307777"/>
          </a:xfrm>
          <a:prstGeom prst="rect">
            <a:avLst/>
          </a:prstGeom>
          <a:noFill/>
        </p:spPr>
        <p:txBody>
          <a:bodyPr wrap="square" rtlCol="0">
            <a:spAutoFit/>
          </a:bodyPr>
          <a:lstStyle/>
          <a:p>
            <a:r>
              <a:rPr lang="en-AU" sz="1400" b="1" dirty="0" smtClean="0"/>
              <a:t>Total cost to establish garden for the first season = _____________</a:t>
            </a:r>
            <a:endParaRPr lang="en-AU" sz="1400" b="1" dirty="0"/>
          </a:p>
        </p:txBody>
      </p:sp>
      <p:graphicFrame>
        <p:nvGraphicFramePr>
          <p:cNvPr id="13" name="Table 12"/>
          <p:cNvGraphicFramePr>
            <a:graphicFrameLocks noGrp="1"/>
          </p:cNvGraphicFramePr>
          <p:nvPr>
            <p:extLst>
              <p:ext uri="{D42A27DB-BD31-4B8C-83A1-F6EECF244321}">
                <p14:modId xmlns:p14="http://schemas.microsoft.com/office/powerpoint/2010/main" val="3135746323"/>
              </p:ext>
            </p:extLst>
          </p:nvPr>
        </p:nvGraphicFramePr>
        <p:xfrm>
          <a:off x="457200" y="1355161"/>
          <a:ext cx="5791199" cy="4126283"/>
        </p:xfrm>
        <a:graphic>
          <a:graphicData uri="http://schemas.openxmlformats.org/drawingml/2006/table">
            <a:tbl>
              <a:tblPr firstRow="1" bandRow="1">
                <a:tableStyleId>{22838BEF-8BB2-4498-84A7-C5851F593DF1}</a:tableStyleId>
              </a:tblPr>
              <a:tblGrid>
                <a:gridCol w="2343008"/>
                <a:gridCol w="1140414"/>
                <a:gridCol w="1475830"/>
                <a:gridCol w="831947"/>
              </a:tblGrid>
              <a:tr h="468684">
                <a:tc>
                  <a:txBody>
                    <a:bodyPr/>
                    <a:lstStyle/>
                    <a:p>
                      <a:pPr algn="ctr"/>
                      <a:r>
                        <a:rPr lang="en-AU" dirty="0" smtClean="0"/>
                        <a:t>Item</a:t>
                      </a:r>
                      <a:endParaRPr lang="en-AU" dirty="0"/>
                    </a:p>
                  </a:txBody>
                  <a:tcPr/>
                </a:tc>
                <a:tc>
                  <a:txBody>
                    <a:bodyPr/>
                    <a:lstStyle/>
                    <a:p>
                      <a:pPr algn="ctr"/>
                      <a:r>
                        <a:rPr lang="en-AU" dirty="0" smtClean="0"/>
                        <a:t>Quantity</a:t>
                      </a:r>
                      <a:endParaRPr lang="en-AU" dirty="0"/>
                    </a:p>
                  </a:txBody>
                  <a:tcPr/>
                </a:tc>
                <a:tc>
                  <a:txBody>
                    <a:bodyPr/>
                    <a:lstStyle/>
                    <a:p>
                      <a:pPr algn="ctr"/>
                      <a:r>
                        <a:rPr lang="en-AU" dirty="0" smtClean="0"/>
                        <a:t>Cost per item</a:t>
                      </a:r>
                      <a:endParaRPr lang="en-AU" dirty="0"/>
                    </a:p>
                  </a:txBody>
                  <a:tcPr/>
                </a:tc>
                <a:tc>
                  <a:txBody>
                    <a:bodyPr/>
                    <a:lstStyle/>
                    <a:p>
                      <a:pPr algn="ctr"/>
                      <a:r>
                        <a:rPr lang="en-AU" dirty="0" smtClean="0"/>
                        <a:t>Total $</a:t>
                      </a:r>
                      <a:endParaRPr lang="en-AU" dirty="0"/>
                    </a:p>
                  </a:txBody>
                  <a:tcPr/>
                </a:tc>
              </a:tr>
              <a:tr h="223183">
                <a:tc>
                  <a:txBody>
                    <a:bodyPr/>
                    <a:lstStyle/>
                    <a:p>
                      <a:endParaRPr lang="en-AU" sz="1400" dirty="0"/>
                    </a:p>
                  </a:txBody>
                  <a:tcPr/>
                </a:tc>
                <a:tc>
                  <a:txBody>
                    <a:bodyPr/>
                    <a:lstStyle/>
                    <a:p>
                      <a:endParaRPr lang="en-AU" sz="1400"/>
                    </a:p>
                  </a:txBody>
                  <a:tcPr/>
                </a:tc>
                <a:tc>
                  <a:txBody>
                    <a:bodyPr/>
                    <a:lstStyle/>
                    <a:p>
                      <a:endParaRPr lang="en-AU" sz="1400"/>
                    </a:p>
                  </a:txBody>
                  <a:tcPr/>
                </a:tc>
                <a:tc>
                  <a:txBody>
                    <a:bodyPr/>
                    <a:lstStyle/>
                    <a:p>
                      <a:endParaRPr lang="en-AU" sz="1400" dirty="0"/>
                    </a:p>
                  </a:txBody>
                  <a:tcPr/>
                </a:tc>
              </a:tr>
              <a:tr h="223183">
                <a:tc>
                  <a:txBody>
                    <a:bodyPr/>
                    <a:lstStyle/>
                    <a:p>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dirty="0"/>
                    </a:p>
                  </a:txBody>
                  <a:tcPr/>
                </a:tc>
              </a:tr>
              <a:tr h="223183">
                <a:tc>
                  <a:txBody>
                    <a:bodyPr/>
                    <a:lstStyle/>
                    <a:p>
                      <a:endParaRPr lang="en-AU" sz="1400" dirty="0"/>
                    </a:p>
                  </a:txBody>
                  <a:tcPr/>
                </a:tc>
                <a:tc>
                  <a:txBody>
                    <a:bodyPr/>
                    <a:lstStyle/>
                    <a:p>
                      <a:endParaRPr lang="en-AU" sz="1400"/>
                    </a:p>
                  </a:txBody>
                  <a:tcPr/>
                </a:tc>
                <a:tc>
                  <a:txBody>
                    <a:bodyPr/>
                    <a:lstStyle/>
                    <a:p>
                      <a:endParaRPr lang="en-AU" sz="1400"/>
                    </a:p>
                  </a:txBody>
                  <a:tcPr/>
                </a:tc>
                <a:tc>
                  <a:txBody>
                    <a:bodyPr/>
                    <a:lstStyle/>
                    <a:p>
                      <a:endParaRPr lang="en-AU" sz="1400" dirty="0"/>
                    </a:p>
                  </a:txBody>
                  <a:tcPr/>
                </a:tc>
              </a:tr>
              <a:tr h="223183">
                <a:tc>
                  <a:txBody>
                    <a:bodyPr/>
                    <a:lstStyle/>
                    <a:p>
                      <a:endParaRPr lang="en-AU" sz="1400" dirty="0"/>
                    </a:p>
                  </a:txBody>
                  <a:tcPr/>
                </a:tc>
                <a:tc>
                  <a:txBody>
                    <a:bodyPr/>
                    <a:lstStyle/>
                    <a:p>
                      <a:endParaRPr lang="en-AU" sz="1400"/>
                    </a:p>
                  </a:txBody>
                  <a:tcPr/>
                </a:tc>
                <a:tc>
                  <a:txBody>
                    <a:bodyPr/>
                    <a:lstStyle/>
                    <a:p>
                      <a:endParaRPr lang="en-AU" sz="1400"/>
                    </a:p>
                  </a:txBody>
                  <a:tcPr/>
                </a:tc>
                <a:tc>
                  <a:txBody>
                    <a:bodyPr/>
                    <a:lstStyle/>
                    <a:p>
                      <a:endParaRPr lang="en-AU" sz="1400" dirty="0"/>
                    </a:p>
                  </a:txBody>
                  <a:tcPr/>
                </a:tc>
              </a:tr>
              <a:tr h="223183">
                <a:tc>
                  <a:txBody>
                    <a:bodyPr/>
                    <a:lstStyle/>
                    <a:p>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dirty="0"/>
                    </a:p>
                  </a:txBody>
                  <a:tcPr/>
                </a:tc>
              </a:tr>
              <a:tr h="223183">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r>
              <a:tr h="223183">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r>
              <a:tr h="223183">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r>
              <a:tr h="223183">
                <a:tc>
                  <a:txBody>
                    <a:bodyPr/>
                    <a:lstStyle/>
                    <a:p>
                      <a:endParaRPr lang="en-AU" sz="1400"/>
                    </a:p>
                  </a:txBody>
                  <a:tcPr/>
                </a:tc>
                <a:tc>
                  <a:txBody>
                    <a:bodyPr/>
                    <a:lstStyle/>
                    <a:p>
                      <a:endParaRPr lang="en-AU" sz="1400" dirty="0"/>
                    </a:p>
                  </a:txBody>
                  <a:tcPr/>
                </a:tc>
                <a:tc>
                  <a:txBody>
                    <a:bodyPr/>
                    <a:lstStyle/>
                    <a:p>
                      <a:endParaRPr lang="en-AU" sz="1400" dirty="0"/>
                    </a:p>
                  </a:txBody>
                  <a:tcPr/>
                </a:tc>
                <a:tc>
                  <a:txBody>
                    <a:bodyPr/>
                    <a:lstStyle/>
                    <a:p>
                      <a:endParaRPr lang="en-AU" sz="1400"/>
                    </a:p>
                  </a:txBody>
                  <a:tcPr/>
                </a:tc>
              </a:tr>
              <a:tr h="223183">
                <a:tc>
                  <a:txBody>
                    <a:bodyPr/>
                    <a:lstStyle/>
                    <a:p>
                      <a:endParaRPr lang="en-AU" sz="1400"/>
                    </a:p>
                  </a:txBody>
                  <a:tcPr/>
                </a:tc>
                <a:tc>
                  <a:txBody>
                    <a:bodyPr/>
                    <a:lstStyle/>
                    <a:p>
                      <a:endParaRPr lang="en-AU" sz="1400" dirty="0"/>
                    </a:p>
                  </a:txBody>
                  <a:tcPr/>
                </a:tc>
                <a:tc>
                  <a:txBody>
                    <a:bodyPr/>
                    <a:lstStyle/>
                    <a:p>
                      <a:endParaRPr lang="en-AU" sz="1400" dirty="0"/>
                    </a:p>
                  </a:txBody>
                  <a:tcPr/>
                </a:tc>
                <a:tc>
                  <a:txBody>
                    <a:bodyPr/>
                    <a:lstStyle/>
                    <a:p>
                      <a:endParaRPr lang="en-AU" sz="1400"/>
                    </a:p>
                  </a:txBody>
                  <a:tcPr/>
                </a:tc>
              </a:tr>
              <a:tr h="223183">
                <a:tc>
                  <a:txBody>
                    <a:bodyPr/>
                    <a:lstStyle/>
                    <a:p>
                      <a:endParaRPr lang="en-AU" sz="140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tr>
              <a:tr h="223183">
                <a:tc>
                  <a:txBody>
                    <a:bodyPr/>
                    <a:lstStyle/>
                    <a:p>
                      <a:endParaRPr lang="en-AU" sz="140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tr>
            </a:tbl>
          </a:graphicData>
        </a:graphic>
      </p:graphicFrame>
      <p:pic>
        <p:nvPicPr>
          <p:cNvPr id="17"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40222" y="2200548"/>
            <a:ext cx="2395150" cy="2482304"/>
          </a:xfrm>
          <a:prstGeom prst="rect">
            <a:avLst/>
          </a:prstGeom>
        </p:spPr>
      </p:pic>
      <p:pic>
        <p:nvPicPr>
          <p:cNvPr id="11" name="Picture 10" descr="tomato.psd"/>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875984" y="2567672"/>
            <a:ext cx="1268016" cy="1293376"/>
          </a:xfrm>
          <a:prstGeom prst="rect">
            <a:avLst/>
          </a:prstGeom>
        </p:spPr>
      </p:pic>
      <p:pic>
        <p:nvPicPr>
          <p:cNvPr id="12" name="Picture 11" descr="onion.ps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9088" y="3759448"/>
            <a:ext cx="1240384" cy="1136352"/>
          </a:xfrm>
          <a:prstGeom prst="rect">
            <a:avLst/>
          </a:prstGeom>
        </p:spPr>
      </p:pic>
      <p:pic>
        <p:nvPicPr>
          <p:cNvPr id="14" name="Picture 13" descr="carrots x 2.psd"/>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65888" y="2020472"/>
            <a:ext cx="1773584" cy="913938"/>
          </a:xfrm>
          <a:prstGeom prst="rect">
            <a:avLst/>
          </a:prstGeom>
        </p:spPr>
      </p:pic>
      <p:sp>
        <p:nvSpPr>
          <p:cNvPr id="15" name="Rectangle 14">
            <a:hlinkClick r:id="rId6"/>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4012610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da-DK" dirty="0" err="1" smtClean="0">
                <a:solidFill>
                  <a:schemeClr val="bg1"/>
                </a:solidFill>
              </a:rPr>
              <a:t>Worksheet</a:t>
            </a:r>
            <a:r>
              <a:rPr lang="da-DK" dirty="0" smtClean="0">
                <a:solidFill>
                  <a:schemeClr val="bg1"/>
                </a:solidFill>
              </a:rPr>
              <a:t> 2B: </a:t>
            </a:r>
            <a:r>
              <a:rPr lang="da-DK" dirty="0" err="1">
                <a:solidFill>
                  <a:schemeClr val="bg1"/>
                </a:solidFill>
              </a:rPr>
              <a:t>Budgeting</a:t>
            </a:r>
            <a:endParaRPr lang="en-US" dirty="0">
              <a:solidFill>
                <a:schemeClr val="bg1"/>
              </a:solidFill>
            </a:endParaRPr>
          </a:p>
        </p:txBody>
      </p:sp>
      <p:sp>
        <p:nvSpPr>
          <p:cNvPr id="3" name="Content Placeholder 2"/>
          <p:cNvSpPr>
            <a:spLocks noGrp="1"/>
          </p:cNvSpPr>
          <p:nvPr>
            <p:ph idx="1"/>
          </p:nvPr>
        </p:nvSpPr>
        <p:spPr>
          <a:xfrm>
            <a:off x="457200" y="916940"/>
            <a:ext cx="5581650" cy="527121"/>
          </a:xfrm>
        </p:spPr>
        <p:txBody>
          <a:bodyPr/>
          <a:lstStyle/>
          <a:p>
            <a:r>
              <a:rPr lang="en-US" sz="2800" b="1" dirty="0" smtClean="0"/>
              <a:t>Production estimates</a:t>
            </a:r>
            <a:endParaRPr lang="en-US" sz="2800" b="1" dirty="0"/>
          </a:p>
        </p:txBody>
      </p:sp>
      <p:graphicFrame>
        <p:nvGraphicFramePr>
          <p:cNvPr id="7" name="Table 6"/>
          <p:cNvGraphicFramePr>
            <a:graphicFrameLocks noGrp="1"/>
          </p:cNvGraphicFramePr>
          <p:nvPr>
            <p:extLst>
              <p:ext uri="{D42A27DB-BD31-4B8C-83A1-F6EECF244321}">
                <p14:modId xmlns:p14="http://schemas.microsoft.com/office/powerpoint/2010/main" val="1777274763"/>
              </p:ext>
            </p:extLst>
          </p:nvPr>
        </p:nvGraphicFramePr>
        <p:xfrm>
          <a:off x="457200" y="1637060"/>
          <a:ext cx="7344816" cy="3977640"/>
        </p:xfrm>
        <a:graphic>
          <a:graphicData uri="http://schemas.openxmlformats.org/drawingml/2006/table">
            <a:tbl>
              <a:tblPr firstRow="1" bandRow="1">
                <a:tableStyleId>{5C22544A-7EE6-4342-B048-85BDC9FD1C3A}</a:tableStyleId>
              </a:tblPr>
              <a:tblGrid>
                <a:gridCol w="1836204"/>
                <a:gridCol w="1332148"/>
                <a:gridCol w="2880320"/>
                <a:gridCol w="1296144"/>
              </a:tblGrid>
              <a:tr h="370840">
                <a:tc>
                  <a:txBody>
                    <a:bodyPr/>
                    <a:lstStyle/>
                    <a:p>
                      <a:r>
                        <a:rPr lang="en-AU" dirty="0" smtClean="0"/>
                        <a:t>Crop </a:t>
                      </a:r>
                      <a:endParaRPr lang="en-AU" dirty="0"/>
                    </a:p>
                  </a:txBody>
                  <a:tcPr/>
                </a:tc>
                <a:tc>
                  <a:txBody>
                    <a:bodyPr/>
                    <a:lstStyle/>
                    <a:p>
                      <a:r>
                        <a:rPr lang="en-AU" dirty="0" smtClean="0"/>
                        <a:t>How many Plants</a:t>
                      </a:r>
                      <a:endParaRPr lang="en-AU" dirty="0"/>
                    </a:p>
                  </a:txBody>
                  <a:tcPr/>
                </a:tc>
                <a:tc>
                  <a:txBody>
                    <a:bodyPr/>
                    <a:lstStyle/>
                    <a:p>
                      <a:r>
                        <a:rPr lang="en-AU" dirty="0" smtClean="0"/>
                        <a:t>How many kilos / bunches / items per plant</a:t>
                      </a:r>
                      <a:endParaRPr lang="en-AU" dirty="0"/>
                    </a:p>
                  </a:txBody>
                  <a:tcPr/>
                </a:tc>
                <a:tc>
                  <a:txBody>
                    <a:bodyPr/>
                    <a:lstStyle/>
                    <a:p>
                      <a:r>
                        <a:rPr lang="en-AU" dirty="0" smtClean="0"/>
                        <a:t>How much in total</a:t>
                      </a:r>
                      <a:endParaRPr lang="en-AU" dirty="0"/>
                    </a:p>
                  </a:txBody>
                  <a:tcPr/>
                </a:tc>
              </a:tr>
              <a:tr h="370840">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370840">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370840">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370840">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370840">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370840">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r>
              <a:tr h="370840">
                <a:tc>
                  <a:txBody>
                    <a:bodyPr/>
                    <a:lstStyle/>
                    <a:p>
                      <a:endParaRPr lang="en-AU" dirty="0"/>
                    </a:p>
                  </a:txBody>
                  <a:tcPr/>
                </a:tc>
                <a:tc>
                  <a:txBody>
                    <a:bodyPr/>
                    <a:lstStyle/>
                    <a:p>
                      <a:endParaRPr lang="en-AU"/>
                    </a:p>
                  </a:txBody>
                  <a:tcPr/>
                </a:tc>
                <a:tc>
                  <a:txBody>
                    <a:bodyPr/>
                    <a:lstStyle/>
                    <a:p>
                      <a:endParaRPr lang="en-AU" dirty="0"/>
                    </a:p>
                  </a:txBody>
                  <a:tcPr/>
                </a:tc>
                <a:tc>
                  <a:txBody>
                    <a:bodyPr/>
                    <a:lstStyle/>
                    <a:p>
                      <a:endParaRPr lang="en-AU" dirty="0"/>
                    </a:p>
                  </a:txBody>
                  <a:tcPr/>
                </a:tc>
              </a:tr>
              <a:tr h="370840">
                <a:tc>
                  <a:txBody>
                    <a:bodyPr/>
                    <a:lstStyle/>
                    <a:p>
                      <a:endParaRPr lang="en-AU"/>
                    </a:p>
                  </a:txBody>
                  <a:tcPr/>
                </a:tc>
                <a:tc>
                  <a:txBody>
                    <a:bodyPr/>
                    <a:lstStyle/>
                    <a:p>
                      <a:endParaRPr lang="en-AU"/>
                    </a:p>
                  </a:txBody>
                  <a:tcPr/>
                </a:tc>
                <a:tc>
                  <a:txBody>
                    <a:bodyPr/>
                    <a:lstStyle/>
                    <a:p>
                      <a:endParaRPr lang="en-AU" dirty="0"/>
                    </a:p>
                  </a:txBody>
                  <a:tcPr/>
                </a:tc>
                <a:tc>
                  <a:txBody>
                    <a:bodyPr/>
                    <a:lstStyle/>
                    <a:p>
                      <a:endParaRPr lang="en-AU" dirty="0"/>
                    </a:p>
                  </a:txBody>
                  <a:tcPr/>
                </a:tc>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bl>
          </a:graphicData>
        </a:graphic>
      </p:graphicFrame>
      <p:sp>
        <p:nvSpPr>
          <p:cNvPr id="6" name="Rectangle 5">
            <a:hlinkClick r:id="rId2"/>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4057203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2704"/>
            <a:ext cx="6083023" cy="640398"/>
          </a:xfrm>
        </p:spPr>
        <p:txBody>
          <a:bodyPr/>
          <a:lstStyle/>
          <a:p>
            <a:r>
              <a:rPr lang="en-US" dirty="0" smtClean="0"/>
              <a:t>Work Task 2C</a:t>
            </a:r>
            <a:endParaRPr lang="en-US" dirty="0"/>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da-DK" dirty="0" smtClean="0">
                <a:solidFill>
                  <a:schemeClr val="bg1"/>
                </a:solidFill>
              </a:rPr>
              <a:t>Work </a:t>
            </a:r>
            <a:r>
              <a:rPr lang="da-DK" dirty="0" err="1">
                <a:solidFill>
                  <a:schemeClr val="bg1"/>
                </a:solidFill>
              </a:rPr>
              <a:t>Task</a:t>
            </a:r>
            <a:r>
              <a:rPr lang="da-DK" dirty="0">
                <a:solidFill>
                  <a:schemeClr val="bg1"/>
                </a:solidFill>
              </a:rPr>
              <a:t> </a:t>
            </a:r>
            <a:r>
              <a:rPr lang="da-DK" dirty="0" smtClean="0">
                <a:solidFill>
                  <a:schemeClr val="bg1"/>
                </a:solidFill>
              </a:rPr>
              <a:t>2C: </a:t>
            </a:r>
            <a:r>
              <a:rPr lang="da-DK" dirty="0" err="1">
                <a:solidFill>
                  <a:schemeClr val="bg1"/>
                </a:solidFill>
              </a:rPr>
              <a:t>Budgeting</a:t>
            </a:r>
            <a:endParaRPr lang="en-US" dirty="0">
              <a:solidFill>
                <a:schemeClr val="bg1"/>
              </a:solidFill>
            </a:endParaRPr>
          </a:p>
        </p:txBody>
      </p:sp>
      <p:sp>
        <p:nvSpPr>
          <p:cNvPr id="3" name="Content Placeholder 2"/>
          <p:cNvSpPr>
            <a:spLocks noGrp="1"/>
          </p:cNvSpPr>
          <p:nvPr>
            <p:ph idx="1"/>
          </p:nvPr>
        </p:nvSpPr>
        <p:spPr>
          <a:xfrm>
            <a:off x="457200" y="1516912"/>
            <a:ext cx="5080000" cy="2178787"/>
          </a:xfrm>
        </p:spPr>
        <p:txBody>
          <a:bodyPr/>
          <a:lstStyle/>
          <a:p>
            <a:pPr lvl="0">
              <a:spcBef>
                <a:spcPts val="1632"/>
              </a:spcBef>
            </a:pPr>
            <a:r>
              <a:rPr lang="en-US" dirty="0"/>
              <a:t>Due to lack of funds you have been told that your original budget has to be cut back. You must reduce your budget by $20.00!!! </a:t>
            </a:r>
            <a:endParaRPr lang="en-US" dirty="0" smtClean="0"/>
          </a:p>
          <a:p>
            <a:pPr lvl="0">
              <a:spcBef>
                <a:spcPts val="1632"/>
              </a:spcBef>
            </a:pPr>
            <a:endParaRPr lang="en-US" dirty="0"/>
          </a:p>
          <a:p>
            <a:pPr lvl="0">
              <a:spcBef>
                <a:spcPts val="1632"/>
              </a:spcBef>
            </a:pPr>
            <a:endParaRPr lang="en-US" dirty="0" smtClean="0"/>
          </a:p>
          <a:p>
            <a:pPr lvl="0">
              <a:spcBef>
                <a:spcPts val="1632"/>
              </a:spcBef>
            </a:pPr>
            <a:endParaRPr lang="en-US" dirty="0"/>
          </a:p>
          <a:p>
            <a:pPr lvl="0">
              <a:spcBef>
                <a:spcPts val="1632"/>
              </a:spcBef>
            </a:pPr>
            <a:endParaRPr lang="en-US" dirty="0" smtClean="0"/>
          </a:p>
          <a:p>
            <a:pPr lvl="0">
              <a:spcBef>
                <a:spcPts val="1032"/>
              </a:spcBef>
            </a:pPr>
            <a:r>
              <a:rPr lang="en-US" dirty="0" smtClean="0"/>
              <a:t>You </a:t>
            </a:r>
            <a:r>
              <a:rPr lang="en-US" dirty="0"/>
              <a:t>will still have the same size garden bed but </a:t>
            </a:r>
            <a:r>
              <a:rPr lang="en-US" dirty="0" smtClean="0"/>
              <a:t>somehow </a:t>
            </a:r>
            <a:r>
              <a:rPr lang="en-US" dirty="0"/>
              <a:t>you must cut costs. Redo your budget and describe the decisions that you have made to make </a:t>
            </a:r>
            <a:r>
              <a:rPr lang="en-US" dirty="0" smtClean="0"/>
              <a:t>your </a:t>
            </a:r>
            <a:r>
              <a:rPr lang="en-US" dirty="0"/>
              <a:t>garden still work.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b="10343"/>
          <a:stretch/>
        </p:blipFill>
        <p:spPr>
          <a:xfrm>
            <a:off x="457199" y="2728716"/>
            <a:ext cx="5122913" cy="1544755"/>
          </a:xfrm>
          <a:prstGeom prst="rect">
            <a:avLst/>
          </a:prstGeom>
        </p:spPr>
      </p:pic>
      <p:pic>
        <p:nvPicPr>
          <p:cNvPr id="7" name="Picture 6"/>
          <p:cNvPicPr>
            <a:picLocks noChangeAspect="1"/>
          </p:cNvPicPr>
          <p:nvPr/>
        </p:nvPicPr>
        <p:blipFill>
          <a:blip r:embed="rId3"/>
          <a:stretch>
            <a:fillRect/>
          </a:stretch>
        </p:blipFill>
        <p:spPr>
          <a:xfrm>
            <a:off x="5618212" y="1639166"/>
            <a:ext cx="1529384" cy="2653930"/>
          </a:xfrm>
          <a:prstGeom prst="rect">
            <a:avLst/>
          </a:prstGeom>
        </p:spPr>
      </p:pic>
      <p:pic>
        <p:nvPicPr>
          <p:cNvPr id="9" name="Picture 8"/>
          <p:cNvPicPr>
            <a:picLocks noChangeAspect="1"/>
          </p:cNvPicPr>
          <p:nvPr/>
        </p:nvPicPr>
        <p:blipFill>
          <a:blip r:embed="rId4"/>
          <a:stretch>
            <a:fillRect/>
          </a:stretch>
        </p:blipFill>
        <p:spPr>
          <a:xfrm>
            <a:off x="5849051" y="2301078"/>
            <a:ext cx="880342" cy="1209002"/>
          </a:xfrm>
          <a:prstGeom prst="rect">
            <a:avLst/>
          </a:prstGeom>
        </p:spPr>
      </p:pic>
      <p:sp>
        <p:nvSpPr>
          <p:cNvPr id="12" name="Rectangle 11">
            <a:hlinkClick r:id="rId5"/>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165862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rot angle.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1341" y="1720056"/>
            <a:ext cx="3664744" cy="3664744"/>
          </a:xfrm>
          <a:prstGeom prst="rect">
            <a:avLst/>
          </a:prstGeom>
        </p:spPr>
      </p:pic>
      <p:sp>
        <p:nvSpPr>
          <p:cNvPr id="2" name="Title 1"/>
          <p:cNvSpPr>
            <a:spLocks noGrp="1"/>
          </p:cNvSpPr>
          <p:nvPr>
            <p:ph type="title"/>
          </p:nvPr>
        </p:nvSpPr>
        <p:spPr>
          <a:xfrm>
            <a:off x="457199" y="912704"/>
            <a:ext cx="6083023" cy="640398"/>
          </a:xfrm>
        </p:spPr>
        <p:txBody>
          <a:bodyPr/>
          <a:lstStyle/>
          <a:p>
            <a:r>
              <a:rPr lang="en-US" dirty="0" smtClean="0"/>
              <a:t>Work Task 3A: </a:t>
            </a:r>
            <a:r>
              <a:rPr lang="en-US" dirty="0"/>
              <a:t>Budgets and Profits</a:t>
            </a:r>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Planning our Market Garden &gt; </a:t>
            </a:r>
            <a:r>
              <a:rPr lang="da-DK" dirty="0" smtClean="0">
                <a:solidFill>
                  <a:schemeClr val="bg1"/>
                </a:solidFill>
              </a:rPr>
              <a:t>Work </a:t>
            </a:r>
            <a:r>
              <a:rPr lang="da-DK" dirty="0" err="1" smtClean="0">
                <a:solidFill>
                  <a:schemeClr val="bg1"/>
                </a:solidFill>
              </a:rPr>
              <a:t>Task</a:t>
            </a:r>
            <a:r>
              <a:rPr lang="da-DK" dirty="0" smtClean="0">
                <a:solidFill>
                  <a:schemeClr val="bg1"/>
                </a:solidFill>
              </a:rPr>
              <a:t> 3</a:t>
            </a:r>
            <a:endParaRPr lang="en-US" dirty="0">
              <a:solidFill>
                <a:schemeClr val="bg1"/>
              </a:solidFill>
            </a:endParaRPr>
          </a:p>
        </p:txBody>
      </p:sp>
      <p:sp>
        <p:nvSpPr>
          <p:cNvPr id="3" name="Content Placeholder 2"/>
          <p:cNvSpPr>
            <a:spLocks noGrp="1"/>
          </p:cNvSpPr>
          <p:nvPr>
            <p:ph idx="1"/>
          </p:nvPr>
        </p:nvSpPr>
        <p:spPr>
          <a:xfrm>
            <a:off x="457200" y="1516912"/>
            <a:ext cx="5219700" cy="3867888"/>
          </a:xfrm>
        </p:spPr>
        <p:txBody>
          <a:bodyPr/>
          <a:lstStyle/>
          <a:p>
            <a:pPr lvl="0">
              <a:spcBef>
                <a:spcPts val="1032"/>
              </a:spcBef>
            </a:pPr>
            <a:r>
              <a:rPr lang="en-US" dirty="0"/>
              <a:t>Calculate what your profit will be if you sell all your produce in the first season</a:t>
            </a:r>
          </a:p>
          <a:p>
            <a:pPr marL="342900" lvl="0" indent="-342900">
              <a:spcBef>
                <a:spcPts val="1032"/>
              </a:spcBef>
              <a:buFont typeface="+mj-lt"/>
              <a:buAutoNum type="arabicPeriod"/>
            </a:pPr>
            <a:r>
              <a:rPr lang="en-US" dirty="0"/>
              <a:t>To work this out you will first need to find out how much per bunch or per kilogram or per item you can sell your crops for. Supermarket catalogues (paper or online) will help you to find these.</a:t>
            </a:r>
          </a:p>
          <a:p>
            <a:pPr marL="342900" lvl="0" indent="-342900">
              <a:spcBef>
                <a:spcPts val="1032"/>
              </a:spcBef>
              <a:buFont typeface="+mj-lt"/>
              <a:buAutoNum type="arabicPeriod"/>
            </a:pPr>
            <a:r>
              <a:rPr lang="en-US" dirty="0"/>
              <a:t>Use the price per item to calculate the total amount you can expect for each of your crops.</a:t>
            </a:r>
          </a:p>
          <a:p>
            <a:pPr marL="342900" lvl="0" indent="-342900">
              <a:spcBef>
                <a:spcPts val="1032"/>
              </a:spcBef>
              <a:buFont typeface="+mj-lt"/>
              <a:buAutoNum type="arabicPeriod"/>
            </a:pPr>
            <a:r>
              <a:rPr lang="en-US" dirty="0"/>
              <a:t>Add all these totals together.</a:t>
            </a:r>
          </a:p>
          <a:p>
            <a:pPr marL="342900" lvl="0" indent="-342900">
              <a:spcBef>
                <a:spcPts val="1032"/>
              </a:spcBef>
              <a:buFont typeface="+mj-lt"/>
              <a:buAutoNum type="arabicPeriod"/>
            </a:pPr>
            <a:r>
              <a:rPr lang="en-US" dirty="0"/>
              <a:t>Finally, subtract the budget costs from this total.</a:t>
            </a:r>
          </a:p>
        </p:txBody>
      </p:sp>
      <p:sp>
        <p:nvSpPr>
          <p:cNvPr id="8" name="Rectangle 7"/>
          <p:cNvSpPr/>
          <p:nvPr/>
        </p:nvSpPr>
        <p:spPr>
          <a:xfrm>
            <a:off x="5947585" y="2028296"/>
            <a:ext cx="808213" cy="1569660"/>
          </a:xfrm>
          <a:prstGeom prst="rect">
            <a:avLst/>
          </a:prstGeom>
        </p:spPr>
        <p:txBody>
          <a:bodyPr wrap="square">
            <a:spAutoFit/>
          </a:bodyPr>
          <a:lstStyle/>
          <a:p>
            <a:r>
              <a:rPr lang="en-US" sz="9600" dirty="0" smtClean="0"/>
              <a:t>0</a:t>
            </a:r>
            <a:endParaRPr lang="en-US" sz="9600" dirty="0"/>
          </a:p>
        </p:txBody>
      </p:sp>
      <p:sp>
        <p:nvSpPr>
          <p:cNvPr id="11" name="Rectangle 10"/>
          <p:cNvSpPr/>
          <p:nvPr/>
        </p:nvSpPr>
        <p:spPr>
          <a:xfrm>
            <a:off x="7057168" y="3341372"/>
            <a:ext cx="808213" cy="1569660"/>
          </a:xfrm>
          <a:prstGeom prst="rect">
            <a:avLst/>
          </a:prstGeom>
        </p:spPr>
        <p:txBody>
          <a:bodyPr wrap="square">
            <a:spAutoFit/>
          </a:bodyPr>
          <a:lstStyle/>
          <a:p>
            <a:r>
              <a:rPr lang="en-US" sz="9600" dirty="0" smtClean="0"/>
              <a:t>0</a:t>
            </a:r>
            <a:endParaRPr lang="en-US" sz="9600" dirty="0"/>
          </a:p>
        </p:txBody>
      </p:sp>
      <p:pic>
        <p:nvPicPr>
          <p:cNvPr id="9" name="Picture 8"/>
          <p:cNvPicPr>
            <a:picLocks noChangeAspect="1"/>
          </p:cNvPicPr>
          <p:nvPr/>
        </p:nvPicPr>
        <p:blipFill>
          <a:blip r:embed="rId3"/>
          <a:stretch>
            <a:fillRect/>
          </a:stretch>
        </p:blipFill>
        <p:spPr>
          <a:xfrm>
            <a:off x="6828972" y="2569029"/>
            <a:ext cx="783492" cy="1075995"/>
          </a:xfrm>
          <a:prstGeom prst="rect">
            <a:avLst/>
          </a:prstGeom>
        </p:spPr>
      </p:pic>
      <p:sp>
        <p:nvSpPr>
          <p:cNvPr id="12" name="Rectangle 11">
            <a:hlinkClick r:id="rId4"/>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15694873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78819" y="2831415"/>
            <a:ext cx="711655" cy="1569660"/>
          </a:xfrm>
          <a:prstGeom prst="rect">
            <a:avLst/>
          </a:prstGeom>
        </p:spPr>
        <p:txBody>
          <a:bodyPr wrap="square">
            <a:spAutoFit/>
          </a:bodyPr>
          <a:lstStyle/>
          <a:p>
            <a:r>
              <a:rPr lang="en-US" sz="9600" dirty="0" smtClean="0"/>
              <a:t>$</a:t>
            </a:r>
            <a:endParaRPr lang="en-US" sz="9600" dirty="0"/>
          </a:p>
        </p:txBody>
      </p:sp>
      <p:sp>
        <p:nvSpPr>
          <p:cNvPr id="5" name="Text Placeholder 2"/>
          <p:cNvSpPr txBox="1">
            <a:spLocks/>
          </p:cNvSpPr>
          <p:nvPr/>
        </p:nvSpPr>
        <p:spPr>
          <a:xfrm>
            <a:off x="457199" y="6258074"/>
            <a:ext cx="7006163" cy="483484"/>
          </a:xfrm>
          <a:prstGeom prst="rect">
            <a:avLst/>
          </a:prstGeom>
        </p:spPr>
        <p:txBody>
          <a:bodyPr vert="horz" lIns="3600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i="1" dirty="0">
                <a:solidFill>
                  <a:schemeClr val="bg1"/>
                </a:solidFill>
              </a:rPr>
              <a:t>Design and Make a Financial Plan for a Market Garden</a:t>
            </a:r>
            <a:r>
              <a:rPr lang="en-US" sz="1400" i="1" dirty="0" smtClean="0">
                <a:solidFill>
                  <a:schemeClr val="bg1"/>
                </a:solidFill>
              </a:rPr>
              <a:t/>
            </a:r>
            <a:br>
              <a:rPr lang="en-US" sz="1400" i="1" dirty="0" smtClean="0">
                <a:solidFill>
                  <a:schemeClr val="bg1"/>
                </a:solidFill>
              </a:rPr>
            </a:br>
            <a:r>
              <a:rPr lang="en-US" sz="1400" i="1" dirty="0">
                <a:solidFill>
                  <a:schemeClr val="bg1"/>
                </a:solidFill>
              </a:rPr>
              <a:t>&gt; Money and financial mathematics</a:t>
            </a:r>
            <a:endParaRPr lang="en-AU" sz="1400" i="1" dirty="0" smtClean="0">
              <a:solidFill>
                <a:schemeClr val="bg1"/>
              </a:solidFill>
            </a:endParaRPr>
          </a:p>
        </p:txBody>
      </p:sp>
      <p:sp>
        <p:nvSpPr>
          <p:cNvPr id="19" name="Text Placeholder 2"/>
          <p:cNvSpPr txBox="1">
            <a:spLocks/>
          </p:cNvSpPr>
          <p:nvPr/>
        </p:nvSpPr>
        <p:spPr>
          <a:xfrm>
            <a:off x="457200" y="184356"/>
            <a:ext cx="5581650" cy="592884"/>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Planning our Market Garden &gt; </a:t>
            </a:r>
            <a:r>
              <a:rPr lang="da-DK" dirty="0">
                <a:solidFill>
                  <a:schemeClr val="bg1"/>
                </a:solidFill>
              </a:rPr>
              <a:t>Work </a:t>
            </a:r>
            <a:r>
              <a:rPr lang="da-DK" dirty="0" err="1">
                <a:solidFill>
                  <a:schemeClr val="bg1"/>
                </a:solidFill>
              </a:rPr>
              <a:t>Task</a:t>
            </a:r>
            <a:r>
              <a:rPr lang="da-DK" dirty="0">
                <a:solidFill>
                  <a:schemeClr val="bg1"/>
                </a:solidFill>
              </a:rPr>
              <a:t> </a:t>
            </a:r>
            <a:r>
              <a:rPr lang="da-DK" dirty="0" smtClean="0">
                <a:solidFill>
                  <a:schemeClr val="bg1"/>
                </a:solidFill>
              </a:rPr>
              <a:t>3A</a:t>
            </a:r>
            <a:endParaRPr lang="en-US" dirty="0">
              <a:solidFill>
                <a:schemeClr val="bg1"/>
              </a:solidFill>
            </a:endParaRPr>
          </a:p>
        </p:txBody>
      </p:sp>
      <p:sp>
        <p:nvSpPr>
          <p:cNvPr id="3" name="Content Placeholder 2"/>
          <p:cNvSpPr>
            <a:spLocks noGrp="1"/>
          </p:cNvSpPr>
          <p:nvPr>
            <p:ph idx="1"/>
          </p:nvPr>
        </p:nvSpPr>
        <p:spPr>
          <a:xfrm>
            <a:off x="457200" y="866140"/>
            <a:ext cx="5581650" cy="527121"/>
          </a:xfrm>
        </p:spPr>
        <p:txBody>
          <a:bodyPr/>
          <a:lstStyle/>
          <a:p>
            <a:r>
              <a:rPr lang="it-IT" sz="2800" b="1" dirty="0"/>
              <a:t>Profit </a:t>
            </a:r>
            <a:r>
              <a:rPr lang="it-IT" sz="2800" b="1" dirty="0" err="1"/>
              <a:t>Calculator</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682537991"/>
              </p:ext>
            </p:extLst>
          </p:nvPr>
        </p:nvGraphicFramePr>
        <p:xfrm>
          <a:off x="457200" y="1907828"/>
          <a:ext cx="7200000" cy="2468879"/>
        </p:xfrm>
        <a:graphic>
          <a:graphicData uri="http://schemas.openxmlformats.org/drawingml/2006/table">
            <a:tbl>
              <a:tblPr firstRow="1" bandRow="1">
                <a:tableStyleId>{5C22544A-7EE6-4342-B048-85BDC9FD1C3A}</a:tableStyleId>
              </a:tblPr>
              <a:tblGrid>
                <a:gridCol w="1800000"/>
                <a:gridCol w="1800000"/>
                <a:gridCol w="1800000"/>
                <a:gridCol w="1800000"/>
              </a:tblGrid>
              <a:tr h="390487">
                <a:tc>
                  <a:txBody>
                    <a:bodyPr/>
                    <a:lstStyle/>
                    <a:p>
                      <a:r>
                        <a:rPr lang="en-AU" dirty="0" smtClean="0"/>
                        <a:t>Product</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Quantity</a:t>
                      </a:r>
                    </a:p>
                    <a:p>
                      <a:endParaRPr lang="en-AU" dirty="0"/>
                    </a:p>
                  </a:txBody>
                  <a:tcPr/>
                </a:tc>
                <a:tc>
                  <a:txBody>
                    <a:bodyPr/>
                    <a:lstStyle/>
                    <a:p>
                      <a:r>
                        <a:rPr lang="en-AU" dirty="0" smtClean="0"/>
                        <a:t>Selling Price per Unit</a:t>
                      </a:r>
                      <a:endParaRPr lang="en-AU" dirty="0"/>
                    </a:p>
                  </a:txBody>
                  <a:tcPr/>
                </a:tc>
                <a:tc>
                  <a:txBody>
                    <a:bodyPr/>
                    <a:lstStyle/>
                    <a:p>
                      <a:r>
                        <a:rPr lang="en-AU" dirty="0" smtClean="0"/>
                        <a:t>Total Value</a:t>
                      </a:r>
                    </a:p>
                  </a:txBody>
                  <a:tcPr/>
                </a:tc>
              </a:tr>
              <a:tr h="194216">
                <a:tc>
                  <a:txBody>
                    <a:bodyPr/>
                    <a:lstStyle/>
                    <a:p>
                      <a:r>
                        <a:rPr lang="en-AU" sz="1400" dirty="0" smtClean="0"/>
                        <a:t>Tomatoes</a:t>
                      </a:r>
                      <a:endParaRPr lang="en-AU" sz="1400" dirty="0"/>
                    </a:p>
                  </a:txBody>
                  <a:tcPr/>
                </a:tc>
                <a:tc>
                  <a:txBody>
                    <a:bodyPr/>
                    <a:lstStyle/>
                    <a:p>
                      <a:r>
                        <a:rPr lang="en-AU" sz="1400" dirty="0" smtClean="0"/>
                        <a:t>25kg</a:t>
                      </a:r>
                      <a:endParaRPr lang="en-AU" sz="1400" dirty="0"/>
                    </a:p>
                  </a:txBody>
                  <a:tcPr/>
                </a:tc>
                <a:tc>
                  <a:txBody>
                    <a:bodyPr/>
                    <a:lstStyle/>
                    <a:p>
                      <a:r>
                        <a:rPr lang="en-AU" sz="1400" dirty="0" smtClean="0"/>
                        <a:t>$5 per kg</a:t>
                      </a:r>
                      <a:endParaRPr lang="en-AU" sz="1400" dirty="0"/>
                    </a:p>
                  </a:txBody>
                  <a:tcPr/>
                </a:tc>
                <a:tc>
                  <a:txBody>
                    <a:bodyPr/>
                    <a:lstStyle/>
                    <a:p>
                      <a:r>
                        <a:rPr lang="en-AU" sz="1400" dirty="0" smtClean="0"/>
                        <a:t>$125</a:t>
                      </a:r>
                      <a:endParaRPr lang="en-AU" sz="1400" dirty="0"/>
                    </a:p>
                  </a:txBody>
                  <a:tcPr/>
                </a:tc>
              </a:tr>
              <a:tr h="194216">
                <a:tc>
                  <a:txBody>
                    <a:bodyPr/>
                    <a:lstStyle/>
                    <a:p>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a:p>
                  </a:txBody>
                  <a:tcPr/>
                </a:tc>
              </a:tr>
              <a:tr h="194216">
                <a:tc>
                  <a:txBody>
                    <a:bodyPr/>
                    <a:lstStyle/>
                    <a:p>
                      <a:endParaRPr lang="en-AU" sz="1400"/>
                    </a:p>
                  </a:txBody>
                  <a:tcPr/>
                </a:tc>
                <a:tc>
                  <a:txBody>
                    <a:bodyPr/>
                    <a:lstStyle/>
                    <a:p>
                      <a:endParaRPr lang="en-AU" sz="1400" dirty="0"/>
                    </a:p>
                  </a:txBody>
                  <a:tcPr/>
                </a:tc>
                <a:tc>
                  <a:txBody>
                    <a:bodyPr/>
                    <a:lstStyle/>
                    <a:p>
                      <a:endParaRPr lang="en-AU" sz="1400"/>
                    </a:p>
                  </a:txBody>
                  <a:tcPr/>
                </a:tc>
                <a:tc>
                  <a:txBody>
                    <a:bodyPr/>
                    <a:lstStyle/>
                    <a:p>
                      <a:endParaRPr lang="en-AU" sz="1400"/>
                    </a:p>
                  </a:txBody>
                  <a:tcPr/>
                </a:tc>
              </a:tr>
              <a:tr h="194216">
                <a:tc>
                  <a:txBody>
                    <a:bodyPr/>
                    <a:lstStyle/>
                    <a:p>
                      <a:endParaRPr lang="en-AU" sz="1400"/>
                    </a:p>
                  </a:txBody>
                  <a:tcPr/>
                </a:tc>
                <a:tc>
                  <a:txBody>
                    <a:bodyPr/>
                    <a:lstStyle/>
                    <a:p>
                      <a:endParaRPr lang="en-AU" sz="1400" dirty="0"/>
                    </a:p>
                  </a:txBody>
                  <a:tcPr/>
                </a:tc>
                <a:tc>
                  <a:txBody>
                    <a:bodyPr/>
                    <a:lstStyle/>
                    <a:p>
                      <a:endParaRPr lang="en-AU" sz="1400" dirty="0"/>
                    </a:p>
                  </a:txBody>
                  <a:tcPr/>
                </a:tc>
                <a:tc>
                  <a:txBody>
                    <a:bodyPr/>
                    <a:lstStyle/>
                    <a:p>
                      <a:endParaRPr lang="en-AU" sz="1400"/>
                    </a:p>
                  </a:txBody>
                  <a:tcPr/>
                </a:tc>
              </a:tr>
              <a:tr h="194216">
                <a:tc>
                  <a:txBody>
                    <a:bodyPr/>
                    <a:lstStyle/>
                    <a:p>
                      <a:endParaRPr lang="en-AU" sz="140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tr>
              <a:tr h="194216">
                <a:tc>
                  <a:txBody>
                    <a:bodyPr/>
                    <a:lstStyle/>
                    <a:p>
                      <a:endParaRPr lang="en-AU" sz="140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tr>
            </a:tbl>
          </a:graphicData>
        </a:graphic>
      </p:graphicFrame>
      <p:sp>
        <p:nvSpPr>
          <p:cNvPr id="8" name="Content Placeholder 2"/>
          <p:cNvSpPr txBox="1">
            <a:spLocks/>
          </p:cNvSpPr>
          <p:nvPr/>
        </p:nvSpPr>
        <p:spPr>
          <a:xfrm>
            <a:off x="457200" y="1380707"/>
            <a:ext cx="5581650" cy="527121"/>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200150" indent="-28575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000" b="1" dirty="0" err="1" smtClean="0"/>
              <a:t>Income</a:t>
            </a:r>
            <a:endParaRPr lang="en-US" sz="2000" b="1" dirty="0"/>
          </a:p>
        </p:txBody>
      </p:sp>
      <p:sp>
        <p:nvSpPr>
          <p:cNvPr id="9" name="TextBox 8"/>
          <p:cNvSpPr txBox="1"/>
          <p:nvPr/>
        </p:nvSpPr>
        <p:spPr>
          <a:xfrm>
            <a:off x="381000" y="4631898"/>
            <a:ext cx="7488832" cy="1646605"/>
          </a:xfrm>
          <a:prstGeom prst="rect">
            <a:avLst/>
          </a:prstGeom>
          <a:noFill/>
        </p:spPr>
        <p:txBody>
          <a:bodyPr wrap="square" rtlCol="0">
            <a:spAutoFit/>
          </a:bodyPr>
          <a:lstStyle/>
          <a:p>
            <a:pPr>
              <a:spcBef>
                <a:spcPts val="1800"/>
              </a:spcBef>
            </a:pPr>
            <a:r>
              <a:rPr lang="en-AU" sz="1400" b="1" dirty="0" smtClean="0"/>
              <a:t>Total sales </a:t>
            </a:r>
            <a:r>
              <a:rPr lang="en-AU" sz="1400" dirty="0" smtClean="0"/>
              <a:t>for all crops = $________________ </a:t>
            </a:r>
            <a:endParaRPr lang="en-AU" sz="1400" b="1" dirty="0"/>
          </a:p>
          <a:p>
            <a:pPr>
              <a:spcBef>
                <a:spcPts val="1800"/>
              </a:spcBef>
            </a:pPr>
            <a:r>
              <a:rPr lang="en-AU" sz="1400" b="1" dirty="0" smtClean="0"/>
              <a:t>Costs</a:t>
            </a:r>
            <a:r>
              <a:rPr lang="en-AU" sz="1400" dirty="0" smtClean="0"/>
              <a:t> – use the estimate from the Budget in Task 2A    </a:t>
            </a:r>
            <a:r>
              <a:rPr lang="en-AU" sz="1400" b="1" dirty="0" smtClean="0"/>
              <a:t>Total cost </a:t>
            </a:r>
            <a:r>
              <a:rPr lang="en-AU" sz="1400" dirty="0" smtClean="0"/>
              <a:t>= _______________</a:t>
            </a:r>
          </a:p>
          <a:p>
            <a:pPr>
              <a:spcBef>
                <a:spcPts val="1800"/>
              </a:spcBef>
            </a:pPr>
            <a:r>
              <a:rPr lang="en-AU" sz="1400" b="1" dirty="0" smtClean="0"/>
              <a:t>Profit = Sales – Costs     </a:t>
            </a:r>
            <a:r>
              <a:rPr lang="en-AU" sz="1400" dirty="0" smtClean="0"/>
              <a:t>Your profit = _______ - ________ = __________</a:t>
            </a:r>
            <a:endParaRPr lang="en-AU" sz="1400" dirty="0"/>
          </a:p>
          <a:p>
            <a:pPr>
              <a:spcBef>
                <a:spcPts val="1800"/>
              </a:spcBef>
            </a:pPr>
            <a:endParaRPr lang="en-AU" sz="1400" dirty="0"/>
          </a:p>
        </p:txBody>
      </p:sp>
      <p:pic>
        <p:nvPicPr>
          <p:cNvPr id="2" name="Picture 1" descr="tomato.ps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89798" y="1562482"/>
            <a:ext cx="1754202" cy="1789286"/>
          </a:xfrm>
          <a:prstGeom prst="rect">
            <a:avLst/>
          </a:prstGeom>
        </p:spPr>
      </p:pic>
      <p:sp>
        <p:nvSpPr>
          <p:cNvPr id="11" name="Rectangle 10">
            <a:hlinkClick r:id="rId3"/>
          </p:cNvPr>
          <p:cNvSpPr/>
          <p:nvPr/>
        </p:nvSpPr>
        <p:spPr>
          <a:xfrm>
            <a:off x="4618999" y="6619201"/>
            <a:ext cx="2227943" cy="194925"/>
          </a:xfrm>
          <a:prstGeom prst="rect">
            <a:avLst/>
          </a:prstGeom>
        </p:spPr>
        <p:txBody>
          <a:bodyPr wrap="square">
            <a:spAutoFit/>
          </a:bodyPr>
          <a:lstStyle/>
          <a:p>
            <a:r>
              <a:rPr lang="en-US" sz="1000" baseline="30000" dirty="0"/>
              <a:t>This work is a derivative of images courtesy </a:t>
            </a:r>
            <a:r>
              <a:rPr lang="en-US" sz="1000" baseline="30000" dirty="0" smtClean="0"/>
              <a:t>by </a:t>
            </a:r>
            <a:r>
              <a:rPr lang="en-US" sz="1000" baseline="30000" dirty="0" err="1" smtClean="0"/>
              <a:t>Freepik.com</a:t>
            </a:r>
            <a:r>
              <a:rPr lang="en-US" sz="1000" baseline="30000" dirty="0" smtClean="0"/>
              <a:t> </a:t>
            </a:r>
            <a:endParaRPr lang="en-US" sz="1000" dirty="0"/>
          </a:p>
        </p:txBody>
      </p:sp>
    </p:spTree>
    <p:extLst>
      <p:ext uri="{BB962C8B-B14F-4D97-AF65-F5344CB8AC3E}">
        <p14:creationId xmlns:p14="http://schemas.microsoft.com/office/powerpoint/2010/main" val="1877395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3044</TotalTime>
  <Words>1072</Words>
  <Application>Microsoft Macintosh PowerPoint</Application>
  <PresentationFormat>On-screen Show (4:3)</PresentationFormat>
  <Paragraphs>109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Work Task 1: Planning our Market Garden</vt:lpstr>
      <vt:lpstr>PowerPoint Presentation</vt:lpstr>
      <vt:lpstr>Work Task 2A: Budgeting</vt:lpstr>
      <vt:lpstr>PowerPoint Presentation</vt:lpstr>
      <vt:lpstr>PowerPoint Presentation</vt:lpstr>
      <vt:lpstr>Work Task 2C</vt:lpstr>
      <vt:lpstr>Work Task 3A: Budgets and Profits</vt:lpstr>
      <vt:lpstr>PowerPoint Presentation</vt:lpstr>
      <vt:lpstr>Work Task 3B: Budgets and Profits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Welch</dc:creator>
  <cp:lastModifiedBy>Sheridan van Asch</cp:lastModifiedBy>
  <cp:revision>230</cp:revision>
  <dcterms:created xsi:type="dcterms:W3CDTF">2014-04-17T08:24:40Z</dcterms:created>
  <dcterms:modified xsi:type="dcterms:W3CDTF">2015-02-16T03:43:58Z</dcterms:modified>
</cp:coreProperties>
</file>